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Default Extension="vml" ContentType="application/vnd.openxmlformats-officedocument.vmlDrawing"/>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939" r:id="rId1"/>
  </p:sldMasterIdLst>
  <p:notesMasterIdLst>
    <p:notesMasterId r:id="rId96"/>
  </p:notesMasterIdLst>
  <p:handoutMasterIdLst>
    <p:handoutMasterId r:id="rId97"/>
  </p:handoutMasterIdLst>
  <p:sldIdLst>
    <p:sldId id="256" r:id="rId2"/>
    <p:sldId id="269" r:id="rId3"/>
    <p:sldId id="280" r:id="rId4"/>
    <p:sldId id="384" r:id="rId5"/>
    <p:sldId id="352" r:id="rId6"/>
    <p:sldId id="386" r:id="rId7"/>
    <p:sldId id="270" r:id="rId8"/>
    <p:sldId id="263" r:id="rId9"/>
    <p:sldId id="353" r:id="rId10"/>
    <p:sldId id="264" r:id="rId11"/>
    <p:sldId id="287" r:id="rId12"/>
    <p:sldId id="288" r:id="rId13"/>
    <p:sldId id="355" r:id="rId14"/>
    <p:sldId id="289" r:id="rId15"/>
    <p:sldId id="295" r:id="rId16"/>
    <p:sldId id="296" r:id="rId17"/>
    <p:sldId id="351" r:id="rId18"/>
    <p:sldId id="294" r:id="rId19"/>
    <p:sldId id="272" r:id="rId20"/>
    <p:sldId id="266" r:id="rId21"/>
    <p:sldId id="298" r:id="rId22"/>
    <p:sldId id="299" r:id="rId23"/>
    <p:sldId id="300" r:id="rId24"/>
    <p:sldId id="301" r:id="rId25"/>
    <p:sldId id="389" r:id="rId26"/>
    <p:sldId id="390" r:id="rId27"/>
    <p:sldId id="393" r:id="rId28"/>
    <p:sldId id="394" r:id="rId29"/>
    <p:sldId id="395" r:id="rId30"/>
    <p:sldId id="396" r:id="rId31"/>
    <p:sldId id="397" r:id="rId32"/>
    <p:sldId id="399" r:id="rId33"/>
    <p:sldId id="400" r:id="rId34"/>
    <p:sldId id="401" r:id="rId35"/>
    <p:sldId id="403" r:id="rId36"/>
    <p:sldId id="267" r:id="rId37"/>
    <p:sldId id="358" r:id="rId38"/>
    <p:sldId id="359" r:id="rId39"/>
    <p:sldId id="372" r:id="rId40"/>
    <p:sldId id="373" r:id="rId41"/>
    <p:sldId id="371" r:id="rId42"/>
    <p:sldId id="374" r:id="rId43"/>
    <p:sldId id="360" r:id="rId44"/>
    <p:sldId id="362" r:id="rId45"/>
    <p:sldId id="377" r:id="rId46"/>
    <p:sldId id="378" r:id="rId47"/>
    <p:sldId id="379" r:id="rId48"/>
    <p:sldId id="381" r:id="rId49"/>
    <p:sldId id="274" r:id="rId50"/>
    <p:sldId id="265" r:id="rId51"/>
    <p:sldId id="305" r:id="rId52"/>
    <p:sldId id="391" r:id="rId53"/>
    <p:sldId id="306" r:id="rId54"/>
    <p:sldId id="307" r:id="rId55"/>
    <p:sldId id="309" r:id="rId56"/>
    <p:sldId id="406" r:id="rId57"/>
    <p:sldId id="407" r:id="rId58"/>
    <p:sldId id="310" r:id="rId59"/>
    <p:sldId id="311" r:id="rId60"/>
    <p:sldId id="312" r:id="rId61"/>
    <p:sldId id="275" r:id="rId62"/>
    <p:sldId id="318" r:id="rId63"/>
    <p:sldId id="365" r:id="rId64"/>
    <p:sldId id="319" r:id="rId65"/>
    <p:sldId id="320" r:id="rId66"/>
    <p:sldId id="405" r:id="rId67"/>
    <p:sldId id="321" r:id="rId68"/>
    <p:sldId id="322" r:id="rId69"/>
    <p:sldId id="330" r:id="rId70"/>
    <p:sldId id="324" r:id="rId71"/>
    <p:sldId id="325" r:id="rId72"/>
    <p:sldId id="326" r:id="rId73"/>
    <p:sldId id="327" r:id="rId74"/>
    <p:sldId id="328" r:id="rId75"/>
    <p:sldId id="426" r:id="rId76"/>
    <p:sldId id="427" r:id="rId77"/>
    <p:sldId id="428" r:id="rId78"/>
    <p:sldId id="429" r:id="rId79"/>
    <p:sldId id="424" r:id="rId80"/>
    <p:sldId id="422" r:id="rId81"/>
    <p:sldId id="419" r:id="rId82"/>
    <p:sldId id="417" r:id="rId83"/>
    <p:sldId id="421" r:id="rId84"/>
    <p:sldId id="423" r:id="rId85"/>
    <p:sldId id="277" r:id="rId86"/>
    <p:sldId id="344" r:id="rId87"/>
    <p:sldId id="346" r:id="rId88"/>
    <p:sldId id="278" r:id="rId89"/>
    <p:sldId id="425" r:id="rId90"/>
    <p:sldId id="350" r:id="rId91"/>
    <p:sldId id="412" r:id="rId92"/>
    <p:sldId id="411" r:id="rId93"/>
    <p:sldId id="279" r:id="rId94"/>
    <p:sldId id="349" r:id="rId9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728" autoAdjust="0"/>
  </p:normalViewPr>
  <p:slideViewPr>
    <p:cSldViewPr>
      <p:cViewPr varScale="1">
        <p:scale>
          <a:sx n="103" d="100"/>
          <a:sy n="103" d="100"/>
        </p:scale>
        <p:origin x="-120"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3906"/>
    </p:cViewPr>
  </p:sorterViewPr>
  <p:notesViewPr>
    <p:cSldViewPr>
      <p:cViewPr varScale="1">
        <p:scale>
          <a:sx n="55" d="100"/>
          <a:sy n="55" d="100"/>
        </p:scale>
        <p:origin x="-2856"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3840ED-A03D-419C-9641-75B9E5A0C274}" type="doc">
      <dgm:prSet loTypeId="urn:microsoft.com/office/officeart/2005/8/layout/pyramid3" loCatId="pyramid" qsTypeId="urn:microsoft.com/office/officeart/2005/8/quickstyle/simple1" qsCatId="simple" csTypeId="urn:microsoft.com/office/officeart/2005/8/colors/accent1_2" csCatId="accent1" phldr="1"/>
      <dgm:spPr/>
    </dgm:pt>
    <dgm:pt modelId="{D08B01D0-401E-45D0-894F-140CC81A5EA9}">
      <dgm:prSet phldrT="[Text]" custT="1"/>
      <dgm:spPr/>
      <dgm:t>
        <a:bodyPr/>
        <a:lstStyle/>
        <a:p>
          <a:r>
            <a:rPr lang="en-US" sz="6000" dirty="0" smtClean="0"/>
            <a:t>Prospect</a:t>
          </a:r>
          <a:endParaRPr lang="en-US" sz="3000" dirty="0"/>
        </a:p>
      </dgm:t>
    </dgm:pt>
    <dgm:pt modelId="{2455BBBD-AEFD-4519-B53B-51F2C44968E1}" type="parTrans" cxnId="{2D99AC71-0731-4C74-8BAC-541ECCFC6884}">
      <dgm:prSet/>
      <dgm:spPr/>
      <dgm:t>
        <a:bodyPr/>
        <a:lstStyle/>
        <a:p>
          <a:endParaRPr lang="en-US"/>
        </a:p>
      </dgm:t>
    </dgm:pt>
    <dgm:pt modelId="{9E0531EF-F4C1-440D-A1A1-17CA46280508}" type="sibTrans" cxnId="{2D99AC71-0731-4C74-8BAC-541ECCFC6884}">
      <dgm:prSet/>
      <dgm:spPr/>
      <dgm:t>
        <a:bodyPr/>
        <a:lstStyle/>
        <a:p>
          <a:endParaRPr lang="en-US"/>
        </a:p>
      </dgm:t>
    </dgm:pt>
    <dgm:pt modelId="{75669B7D-B4F6-4896-BE17-4C28D96AC308}">
      <dgm:prSet phldrT="[Text]" custT="1"/>
      <dgm:spPr/>
      <dgm:t>
        <a:bodyPr/>
        <a:lstStyle/>
        <a:p>
          <a:r>
            <a:rPr lang="en-US" sz="4400" dirty="0" smtClean="0"/>
            <a:t>Approval</a:t>
          </a:r>
          <a:endParaRPr lang="en-US" sz="3000" dirty="0"/>
        </a:p>
      </dgm:t>
    </dgm:pt>
    <dgm:pt modelId="{59C0D816-127B-4260-BDF8-4AD13654616B}" type="parTrans" cxnId="{26B6AB81-0F86-4DD9-BAB9-8B41383071C6}">
      <dgm:prSet/>
      <dgm:spPr/>
      <dgm:t>
        <a:bodyPr/>
        <a:lstStyle/>
        <a:p>
          <a:endParaRPr lang="en-US"/>
        </a:p>
      </dgm:t>
    </dgm:pt>
    <dgm:pt modelId="{FCB55ABF-1C7B-4132-A66A-FE25595D90FC}" type="sibTrans" cxnId="{26B6AB81-0F86-4DD9-BAB9-8B41383071C6}">
      <dgm:prSet/>
      <dgm:spPr/>
      <dgm:t>
        <a:bodyPr/>
        <a:lstStyle/>
        <a:p>
          <a:endParaRPr lang="en-US"/>
        </a:p>
      </dgm:t>
    </dgm:pt>
    <dgm:pt modelId="{C95C9C6B-01B5-43FE-92F1-9ADCF745E788}">
      <dgm:prSet phldrT="[Text]" custT="1"/>
      <dgm:spPr/>
      <dgm:t>
        <a:bodyPr/>
        <a:lstStyle/>
        <a:p>
          <a:r>
            <a:rPr lang="en-US" sz="1600" dirty="0" smtClean="0"/>
            <a:t>Counselor</a:t>
          </a:r>
          <a:endParaRPr lang="en-US" sz="3000" dirty="0"/>
        </a:p>
      </dgm:t>
    </dgm:pt>
    <dgm:pt modelId="{109B5A48-9D73-4542-9B37-C2B94B33A957}" type="parTrans" cxnId="{F5376FF8-7FF0-469B-922D-A8F139429AE0}">
      <dgm:prSet/>
      <dgm:spPr/>
      <dgm:t>
        <a:bodyPr/>
        <a:lstStyle/>
        <a:p>
          <a:endParaRPr lang="en-US"/>
        </a:p>
      </dgm:t>
    </dgm:pt>
    <dgm:pt modelId="{B23C9A80-2CFC-4F87-8639-3CBE556B4C92}" type="sibTrans" cxnId="{F5376FF8-7FF0-469B-922D-A8F139429AE0}">
      <dgm:prSet/>
      <dgm:spPr/>
      <dgm:t>
        <a:bodyPr/>
        <a:lstStyle/>
        <a:p>
          <a:endParaRPr lang="en-US"/>
        </a:p>
      </dgm:t>
    </dgm:pt>
    <dgm:pt modelId="{63C51AE0-DC64-443A-B3E0-F2378B1423BA}">
      <dgm:prSet custT="1"/>
      <dgm:spPr/>
      <dgm:t>
        <a:bodyPr/>
        <a:lstStyle/>
        <a:p>
          <a:r>
            <a:rPr lang="en-US" sz="3600" dirty="0" smtClean="0"/>
            <a:t>Train &amp; </a:t>
          </a:r>
          <a:r>
            <a:rPr lang="en-US" sz="2400" dirty="0" smtClean="0"/>
            <a:t>Test</a:t>
          </a:r>
          <a:endParaRPr lang="en-US" sz="3600" dirty="0"/>
        </a:p>
      </dgm:t>
    </dgm:pt>
    <dgm:pt modelId="{E6AE7949-CD00-48B1-89FA-AD860D716448}" type="parTrans" cxnId="{83795F34-1620-4D72-B476-FFE74B5D88A0}">
      <dgm:prSet/>
      <dgm:spPr/>
      <dgm:t>
        <a:bodyPr/>
        <a:lstStyle/>
        <a:p>
          <a:endParaRPr lang="en-US"/>
        </a:p>
      </dgm:t>
    </dgm:pt>
    <dgm:pt modelId="{5D0A24DF-2CCA-4980-921E-19BEAE223B1E}" type="sibTrans" cxnId="{83795F34-1620-4D72-B476-FFE74B5D88A0}">
      <dgm:prSet/>
      <dgm:spPr/>
      <dgm:t>
        <a:bodyPr/>
        <a:lstStyle/>
        <a:p>
          <a:endParaRPr lang="en-US"/>
        </a:p>
      </dgm:t>
    </dgm:pt>
    <dgm:pt modelId="{EAC44F34-A379-4CF5-8D27-5C34480BA259}" type="pres">
      <dgm:prSet presAssocID="{A33840ED-A03D-419C-9641-75B9E5A0C274}" presName="Name0" presStyleCnt="0">
        <dgm:presLayoutVars>
          <dgm:dir/>
          <dgm:animLvl val="lvl"/>
          <dgm:resizeHandles val="exact"/>
        </dgm:presLayoutVars>
      </dgm:prSet>
      <dgm:spPr/>
    </dgm:pt>
    <dgm:pt modelId="{1538D490-84C8-424D-BC59-8A64887495DC}" type="pres">
      <dgm:prSet presAssocID="{D08B01D0-401E-45D0-894F-140CC81A5EA9}" presName="Name8" presStyleCnt="0"/>
      <dgm:spPr/>
    </dgm:pt>
    <dgm:pt modelId="{D5208351-39DC-4CAA-B01E-F17A6EE8DF2B}" type="pres">
      <dgm:prSet presAssocID="{D08B01D0-401E-45D0-894F-140CC81A5EA9}" presName="level" presStyleLbl="node1" presStyleIdx="0" presStyleCnt="4">
        <dgm:presLayoutVars>
          <dgm:chMax val="1"/>
          <dgm:bulletEnabled val="1"/>
        </dgm:presLayoutVars>
      </dgm:prSet>
      <dgm:spPr/>
      <dgm:t>
        <a:bodyPr/>
        <a:lstStyle/>
        <a:p>
          <a:endParaRPr lang="en-US"/>
        </a:p>
      </dgm:t>
    </dgm:pt>
    <dgm:pt modelId="{85FA0401-7B43-4E90-9FB1-72FAE4CF5EE1}" type="pres">
      <dgm:prSet presAssocID="{D08B01D0-401E-45D0-894F-140CC81A5EA9}" presName="levelTx" presStyleLbl="revTx" presStyleIdx="0" presStyleCnt="0">
        <dgm:presLayoutVars>
          <dgm:chMax val="1"/>
          <dgm:bulletEnabled val="1"/>
        </dgm:presLayoutVars>
      </dgm:prSet>
      <dgm:spPr/>
      <dgm:t>
        <a:bodyPr/>
        <a:lstStyle/>
        <a:p>
          <a:endParaRPr lang="en-US"/>
        </a:p>
      </dgm:t>
    </dgm:pt>
    <dgm:pt modelId="{C1DC704C-4D7B-4C8D-9CDA-32E6D2E6B6B9}" type="pres">
      <dgm:prSet presAssocID="{75669B7D-B4F6-4896-BE17-4C28D96AC308}" presName="Name8" presStyleCnt="0"/>
      <dgm:spPr/>
    </dgm:pt>
    <dgm:pt modelId="{1BDCF58E-F782-49CF-8A4C-CEC297FAE0F8}" type="pres">
      <dgm:prSet presAssocID="{75669B7D-B4F6-4896-BE17-4C28D96AC308}" presName="level" presStyleLbl="node1" presStyleIdx="1" presStyleCnt="4">
        <dgm:presLayoutVars>
          <dgm:chMax val="1"/>
          <dgm:bulletEnabled val="1"/>
        </dgm:presLayoutVars>
      </dgm:prSet>
      <dgm:spPr/>
      <dgm:t>
        <a:bodyPr/>
        <a:lstStyle/>
        <a:p>
          <a:endParaRPr lang="en-US"/>
        </a:p>
      </dgm:t>
    </dgm:pt>
    <dgm:pt modelId="{B5D12745-CCAF-4CBA-9879-26C075E9155D}" type="pres">
      <dgm:prSet presAssocID="{75669B7D-B4F6-4896-BE17-4C28D96AC308}" presName="levelTx" presStyleLbl="revTx" presStyleIdx="0" presStyleCnt="0">
        <dgm:presLayoutVars>
          <dgm:chMax val="1"/>
          <dgm:bulletEnabled val="1"/>
        </dgm:presLayoutVars>
      </dgm:prSet>
      <dgm:spPr/>
      <dgm:t>
        <a:bodyPr/>
        <a:lstStyle/>
        <a:p>
          <a:endParaRPr lang="en-US"/>
        </a:p>
      </dgm:t>
    </dgm:pt>
    <dgm:pt modelId="{2B4CD854-664A-423D-9521-DA950493BD51}" type="pres">
      <dgm:prSet presAssocID="{63C51AE0-DC64-443A-B3E0-F2378B1423BA}" presName="Name8" presStyleCnt="0"/>
      <dgm:spPr/>
    </dgm:pt>
    <dgm:pt modelId="{9CB6F8FA-764D-4140-9B97-37C97F6EEDB5}" type="pres">
      <dgm:prSet presAssocID="{63C51AE0-DC64-443A-B3E0-F2378B1423BA}" presName="level" presStyleLbl="node1" presStyleIdx="2" presStyleCnt="4">
        <dgm:presLayoutVars>
          <dgm:chMax val="1"/>
          <dgm:bulletEnabled val="1"/>
        </dgm:presLayoutVars>
      </dgm:prSet>
      <dgm:spPr/>
      <dgm:t>
        <a:bodyPr/>
        <a:lstStyle/>
        <a:p>
          <a:endParaRPr lang="en-US"/>
        </a:p>
      </dgm:t>
    </dgm:pt>
    <dgm:pt modelId="{E17613E9-CD89-43F4-A3CC-2C44ED541FEC}" type="pres">
      <dgm:prSet presAssocID="{63C51AE0-DC64-443A-B3E0-F2378B1423BA}" presName="levelTx" presStyleLbl="revTx" presStyleIdx="0" presStyleCnt="0">
        <dgm:presLayoutVars>
          <dgm:chMax val="1"/>
          <dgm:bulletEnabled val="1"/>
        </dgm:presLayoutVars>
      </dgm:prSet>
      <dgm:spPr/>
      <dgm:t>
        <a:bodyPr/>
        <a:lstStyle/>
        <a:p>
          <a:endParaRPr lang="en-US"/>
        </a:p>
      </dgm:t>
    </dgm:pt>
    <dgm:pt modelId="{09301232-6732-4DCE-BAE3-037E21CCC980}" type="pres">
      <dgm:prSet presAssocID="{C95C9C6B-01B5-43FE-92F1-9ADCF745E788}" presName="Name8" presStyleCnt="0"/>
      <dgm:spPr/>
    </dgm:pt>
    <dgm:pt modelId="{B11AFDFA-0BDE-4C39-A72D-B09828C7BD6C}" type="pres">
      <dgm:prSet presAssocID="{C95C9C6B-01B5-43FE-92F1-9ADCF745E788}" presName="level" presStyleLbl="node1" presStyleIdx="3" presStyleCnt="4">
        <dgm:presLayoutVars>
          <dgm:chMax val="1"/>
          <dgm:bulletEnabled val="1"/>
        </dgm:presLayoutVars>
      </dgm:prSet>
      <dgm:spPr/>
      <dgm:t>
        <a:bodyPr/>
        <a:lstStyle/>
        <a:p>
          <a:endParaRPr lang="en-US"/>
        </a:p>
      </dgm:t>
    </dgm:pt>
    <dgm:pt modelId="{C3718371-1BBC-49C7-9341-2005E09F1496}" type="pres">
      <dgm:prSet presAssocID="{C95C9C6B-01B5-43FE-92F1-9ADCF745E788}" presName="levelTx" presStyleLbl="revTx" presStyleIdx="0" presStyleCnt="0">
        <dgm:presLayoutVars>
          <dgm:chMax val="1"/>
          <dgm:bulletEnabled val="1"/>
        </dgm:presLayoutVars>
      </dgm:prSet>
      <dgm:spPr/>
      <dgm:t>
        <a:bodyPr/>
        <a:lstStyle/>
        <a:p>
          <a:endParaRPr lang="en-US"/>
        </a:p>
      </dgm:t>
    </dgm:pt>
  </dgm:ptLst>
  <dgm:cxnLst>
    <dgm:cxn modelId="{A16E11EF-6E79-49CC-A2EB-838E152EB4DF}" type="presOf" srcId="{C95C9C6B-01B5-43FE-92F1-9ADCF745E788}" destId="{C3718371-1BBC-49C7-9341-2005E09F1496}" srcOrd="1" destOrd="0" presId="urn:microsoft.com/office/officeart/2005/8/layout/pyramid3"/>
    <dgm:cxn modelId="{38DF1E7D-80E2-473B-9CAD-22FDC646324E}" type="presOf" srcId="{D08B01D0-401E-45D0-894F-140CC81A5EA9}" destId="{85FA0401-7B43-4E90-9FB1-72FAE4CF5EE1}" srcOrd="1" destOrd="0" presId="urn:microsoft.com/office/officeart/2005/8/layout/pyramid3"/>
    <dgm:cxn modelId="{B67C7AA9-B81E-450D-A80E-4F6E8FD9B9A9}" type="presOf" srcId="{D08B01D0-401E-45D0-894F-140CC81A5EA9}" destId="{D5208351-39DC-4CAA-B01E-F17A6EE8DF2B}" srcOrd="0" destOrd="0" presId="urn:microsoft.com/office/officeart/2005/8/layout/pyramid3"/>
    <dgm:cxn modelId="{77477065-5509-4C57-B4D5-676FCF819928}" type="presOf" srcId="{C95C9C6B-01B5-43FE-92F1-9ADCF745E788}" destId="{B11AFDFA-0BDE-4C39-A72D-B09828C7BD6C}" srcOrd="0" destOrd="0" presId="urn:microsoft.com/office/officeart/2005/8/layout/pyramid3"/>
    <dgm:cxn modelId="{EF024326-4C80-40E3-8E4C-EB9D00795CBD}" type="presOf" srcId="{63C51AE0-DC64-443A-B3E0-F2378B1423BA}" destId="{9CB6F8FA-764D-4140-9B97-37C97F6EEDB5}" srcOrd="0" destOrd="0" presId="urn:microsoft.com/office/officeart/2005/8/layout/pyramid3"/>
    <dgm:cxn modelId="{2D99AC71-0731-4C74-8BAC-541ECCFC6884}" srcId="{A33840ED-A03D-419C-9641-75B9E5A0C274}" destId="{D08B01D0-401E-45D0-894F-140CC81A5EA9}" srcOrd="0" destOrd="0" parTransId="{2455BBBD-AEFD-4519-B53B-51F2C44968E1}" sibTransId="{9E0531EF-F4C1-440D-A1A1-17CA46280508}"/>
    <dgm:cxn modelId="{6DC9EAC2-C1E4-43F9-8F3B-1E78B9BE10CE}" type="presOf" srcId="{A33840ED-A03D-419C-9641-75B9E5A0C274}" destId="{EAC44F34-A379-4CF5-8D27-5C34480BA259}" srcOrd="0" destOrd="0" presId="urn:microsoft.com/office/officeart/2005/8/layout/pyramid3"/>
    <dgm:cxn modelId="{26B6AB81-0F86-4DD9-BAB9-8B41383071C6}" srcId="{A33840ED-A03D-419C-9641-75B9E5A0C274}" destId="{75669B7D-B4F6-4896-BE17-4C28D96AC308}" srcOrd="1" destOrd="0" parTransId="{59C0D816-127B-4260-BDF8-4AD13654616B}" sibTransId="{FCB55ABF-1C7B-4132-A66A-FE25595D90FC}"/>
    <dgm:cxn modelId="{83795F34-1620-4D72-B476-FFE74B5D88A0}" srcId="{A33840ED-A03D-419C-9641-75B9E5A0C274}" destId="{63C51AE0-DC64-443A-B3E0-F2378B1423BA}" srcOrd="2" destOrd="0" parTransId="{E6AE7949-CD00-48B1-89FA-AD860D716448}" sibTransId="{5D0A24DF-2CCA-4980-921E-19BEAE223B1E}"/>
    <dgm:cxn modelId="{399FBF05-FADB-4550-B79F-9DD79D8E68E3}" type="presOf" srcId="{75669B7D-B4F6-4896-BE17-4C28D96AC308}" destId="{1BDCF58E-F782-49CF-8A4C-CEC297FAE0F8}" srcOrd="0" destOrd="0" presId="urn:microsoft.com/office/officeart/2005/8/layout/pyramid3"/>
    <dgm:cxn modelId="{F5376FF8-7FF0-469B-922D-A8F139429AE0}" srcId="{A33840ED-A03D-419C-9641-75B9E5A0C274}" destId="{C95C9C6B-01B5-43FE-92F1-9ADCF745E788}" srcOrd="3" destOrd="0" parTransId="{109B5A48-9D73-4542-9B37-C2B94B33A957}" sibTransId="{B23C9A80-2CFC-4F87-8639-3CBE556B4C92}"/>
    <dgm:cxn modelId="{75A98CF2-4CCD-4504-A98E-76C7B749C183}" type="presOf" srcId="{63C51AE0-DC64-443A-B3E0-F2378B1423BA}" destId="{E17613E9-CD89-43F4-A3CC-2C44ED541FEC}" srcOrd="1" destOrd="0" presId="urn:microsoft.com/office/officeart/2005/8/layout/pyramid3"/>
    <dgm:cxn modelId="{8EFEA617-BDB5-4397-89C2-F9709A1F902C}" type="presOf" srcId="{75669B7D-B4F6-4896-BE17-4C28D96AC308}" destId="{B5D12745-CCAF-4CBA-9879-26C075E9155D}" srcOrd="1" destOrd="0" presId="urn:microsoft.com/office/officeart/2005/8/layout/pyramid3"/>
    <dgm:cxn modelId="{35C390E1-C1C3-4961-A819-9E6A6E018A89}" type="presParOf" srcId="{EAC44F34-A379-4CF5-8D27-5C34480BA259}" destId="{1538D490-84C8-424D-BC59-8A64887495DC}" srcOrd="0" destOrd="0" presId="urn:microsoft.com/office/officeart/2005/8/layout/pyramid3"/>
    <dgm:cxn modelId="{EF4EBFFD-0DD5-4065-BC3A-510143C53DEB}" type="presParOf" srcId="{1538D490-84C8-424D-BC59-8A64887495DC}" destId="{D5208351-39DC-4CAA-B01E-F17A6EE8DF2B}" srcOrd="0" destOrd="0" presId="urn:microsoft.com/office/officeart/2005/8/layout/pyramid3"/>
    <dgm:cxn modelId="{6D841BA8-C2D9-440E-888F-461895806290}" type="presParOf" srcId="{1538D490-84C8-424D-BC59-8A64887495DC}" destId="{85FA0401-7B43-4E90-9FB1-72FAE4CF5EE1}" srcOrd="1" destOrd="0" presId="urn:microsoft.com/office/officeart/2005/8/layout/pyramid3"/>
    <dgm:cxn modelId="{FBA7FA16-048C-4533-A2EE-AEC728FC2B41}" type="presParOf" srcId="{EAC44F34-A379-4CF5-8D27-5C34480BA259}" destId="{C1DC704C-4D7B-4C8D-9CDA-32E6D2E6B6B9}" srcOrd="1" destOrd="0" presId="urn:microsoft.com/office/officeart/2005/8/layout/pyramid3"/>
    <dgm:cxn modelId="{CFD6E07B-B020-4785-8D69-5B57111CE2B6}" type="presParOf" srcId="{C1DC704C-4D7B-4C8D-9CDA-32E6D2E6B6B9}" destId="{1BDCF58E-F782-49CF-8A4C-CEC297FAE0F8}" srcOrd="0" destOrd="0" presId="urn:microsoft.com/office/officeart/2005/8/layout/pyramid3"/>
    <dgm:cxn modelId="{AF0846FC-1341-4732-8154-193BCDDB16B2}" type="presParOf" srcId="{C1DC704C-4D7B-4C8D-9CDA-32E6D2E6B6B9}" destId="{B5D12745-CCAF-4CBA-9879-26C075E9155D}" srcOrd="1" destOrd="0" presId="urn:microsoft.com/office/officeart/2005/8/layout/pyramid3"/>
    <dgm:cxn modelId="{5498F5D9-0C6E-4736-8D8E-44376B83E1C0}" type="presParOf" srcId="{EAC44F34-A379-4CF5-8D27-5C34480BA259}" destId="{2B4CD854-664A-423D-9521-DA950493BD51}" srcOrd="2" destOrd="0" presId="urn:microsoft.com/office/officeart/2005/8/layout/pyramid3"/>
    <dgm:cxn modelId="{900C34A6-06FE-4414-BDCD-9EB4D855C4BF}" type="presParOf" srcId="{2B4CD854-664A-423D-9521-DA950493BD51}" destId="{9CB6F8FA-764D-4140-9B97-37C97F6EEDB5}" srcOrd="0" destOrd="0" presId="urn:microsoft.com/office/officeart/2005/8/layout/pyramid3"/>
    <dgm:cxn modelId="{9A9F8014-CB79-47CC-9C88-78239CAD1DC5}" type="presParOf" srcId="{2B4CD854-664A-423D-9521-DA950493BD51}" destId="{E17613E9-CD89-43F4-A3CC-2C44ED541FEC}" srcOrd="1" destOrd="0" presId="urn:microsoft.com/office/officeart/2005/8/layout/pyramid3"/>
    <dgm:cxn modelId="{F2BC6901-2160-4A08-9467-1ACB72CEB5CA}" type="presParOf" srcId="{EAC44F34-A379-4CF5-8D27-5C34480BA259}" destId="{09301232-6732-4DCE-BAE3-037E21CCC980}" srcOrd="3" destOrd="0" presId="urn:microsoft.com/office/officeart/2005/8/layout/pyramid3"/>
    <dgm:cxn modelId="{B5137464-3C73-468C-8367-797648E6922F}" type="presParOf" srcId="{09301232-6732-4DCE-BAE3-037E21CCC980}" destId="{B11AFDFA-0BDE-4C39-A72D-B09828C7BD6C}" srcOrd="0" destOrd="0" presId="urn:microsoft.com/office/officeart/2005/8/layout/pyramid3"/>
    <dgm:cxn modelId="{EF36CD4A-4168-409F-81A1-B354D89E0F9F}" type="presParOf" srcId="{09301232-6732-4DCE-BAE3-037E21CCC980}" destId="{C3718371-1BBC-49C7-9341-2005E09F1496}" srcOrd="1" destOrd="0" presId="urn:microsoft.com/office/officeart/2005/8/layout/pyramid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5208351-39DC-4CAA-B01E-F17A6EE8DF2B}">
      <dsp:nvSpPr>
        <dsp:cNvPr id="0" name=""/>
        <dsp:cNvSpPr/>
      </dsp:nvSpPr>
      <dsp:spPr>
        <a:xfrm rot="10800000">
          <a:off x="0" y="0"/>
          <a:ext cx="7772400" cy="1143000"/>
        </a:xfrm>
        <a:prstGeom prst="trapezoid">
          <a:avLst>
            <a:gd name="adj" fmla="val 8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2667000">
            <a:lnSpc>
              <a:spcPct val="90000"/>
            </a:lnSpc>
            <a:spcBef>
              <a:spcPct val="0"/>
            </a:spcBef>
            <a:spcAft>
              <a:spcPct val="35000"/>
            </a:spcAft>
          </a:pPr>
          <a:r>
            <a:rPr lang="en-US" sz="6000" kern="1200" dirty="0" smtClean="0"/>
            <a:t>Prospect</a:t>
          </a:r>
          <a:endParaRPr lang="en-US" sz="3000" kern="1200" dirty="0"/>
        </a:p>
      </dsp:txBody>
      <dsp:txXfrm>
        <a:off x="1360169" y="0"/>
        <a:ext cx="5052060" cy="1143000"/>
      </dsp:txXfrm>
    </dsp:sp>
    <dsp:sp modelId="{1BDCF58E-F782-49CF-8A4C-CEC297FAE0F8}">
      <dsp:nvSpPr>
        <dsp:cNvPr id="0" name=""/>
        <dsp:cNvSpPr/>
      </dsp:nvSpPr>
      <dsp:spPr>
        <a:xfrm rot="10800000">
          <a:off x="971550" y="1143000"/>
          <a:ext cx="5829299" cy="1143000"/>
        </a:xfrm>
        <a:prstGeom prst="trapezoid">
          <a:avLst>
            <a:gd name="adj" fmla="val 8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5880" tIns="55880" rIns="55880" bIns="55880" numCol="1" spcCol="1270" anchor="ctr" anchorCtr="0">
          <a:noAutofit/>
        </a:bodyPr>
        <a:lstStyle/>
        <a:p>
          <a:pPr lvl="0" algn="ctr" defTabSz="1955800">
            <a:lnSpc>
              <a:spcPct val="90000"/>
            </a:lnSpc>
            <a:spcBef>
              <a:spcPct val="0"/>
            </a:spcBef>
            <a:spcAft>
              <a:spcPct val="35000"/>
            </a:spcAft>
          </a:pPr>
          <a:r>
            <a:rPr lang="en-US" sz="4400" kern="1200" dirty="0" smtClean="0"/>
            <a:t>Approval</a:t>
          </a:r>
          <a:endParaRPr lang="en-US" sz="3000" kern="1200" dirty="0"/>
        </a:p>
      </dsp:txBody>
      <dsp:txXfrm>
        <a:off x="1991677" y="1143000"/>
        <a:ext cx="3789045" cy="1143000"/>
      </dsp:txXfrm>
    </dsp:sp>
    <dsp:sp modelId="{9CB6F8FA-764D-4140-9B97-37C97F6EEDB5}">
      <dsp:nvSpPr>
        <dsp:cNvPr id="0" name=""/>
        <dsp:cNvSpPr/>
      </dsp:nvSpPr>
      <dsp:spPr>
        <a:xfrm rot="10800000">
          <a:off x="1943100" y="2286000"/>
          <a:ext cx="3886200" cy="1143000"/>
        </a:xfrm>
        <a:prstGeom prst="trapezoid">
          <a:avLst>
            <a:gd name="adj" fmla="val 8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Train &amp; </a:t>
          </a:r>
          <a:r>
            <a:rPr lang="en-US" sz="2400" kern="1200" dirty="0" smtClean="0"/>
            <a:t>Test</a:t>
          </a:r>
          <a:endParaRPr lang="en-US" sz="3600" kern="1200" dirty="0"/>
        </a:p>
      </dsp:txBody>
      <dsp:txXfrm>
        <a:off x="2623184" y="2286000"/>
        <a:ext cx="2526030" cy="1143000"/>
      </dsp:txXfrm>
    </dsp:sp>
    <dsp:sp modelId="{B11AFDFA-0BDE-4C39-A72D-B09828C7BD6C}">
      <dsp:nvSpPr>
        <dsp:cNvPr id="0" name=""/>
        <dsp:cNvSpPr/>
      </dsp:nvSpPr>
      <dsp:spPr>
        <a:xfrm rot="10800000">
          <a:off x="2914650" y="3429000"/>
          <a:ext cx="1943100" cy="1143000"/>
        </a:xfrm>
        <a:prstGeom prst="trapezoid">
          <a:avLst>
            <a:gd name="adj" fmla="val 8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Counselor</a:t>
          </a:r>
          <a:endParaRPr lang="en-US" sz="3000" kern="1200" dirty="0"/>
        </a:p>
      </dsp:txBody>
      <dsp:txXfrm>
        <a:off x="2914650" y="3429000"/>
        <a:ext cx="1943100" cy="1143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7FA10166-BBA9-46E4-A983-23C08ED051C1}" type="slidenum">
              <a:rPr lang="en-US"/>
              <a:pPr>
                <a:defRPr/>
              </a:pPr>
              <a:t>‹#›</a:t>
            </a:fld>
            <a:endParaRPr lang="en-US" dirty="0"/>
          </a:p>
        </p:txBody>
      </p:sp>
      <p:sp>
        <p:nvSpPr>
          <p:cNvPr id="6" name="Footer Placeholder 5"/>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r>
              <a:rPr lang="en-US"/>
              <a:t>New PCS Training – July 21-23, 2010</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372432FC-DB0B-4E01-B751-9B6D92D4F6FA}" type="datetimeFigureOut">
              <a:rPr lang="en-US"/>
              <a:pPr>
                <a:defRPr/>
              </a:pPr>
              <a:t>9/1/2011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828CDE15-D936-4984-BCA6-0ACB59476BEA}"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Wed—</a:t>
            </a:r>
          </a:p>
          <a:p>
            <a:r>
              <a:rPr lang="en-US" smtClean="0"/>
              <a:t>	Understanding role   Marcy</a:t>
            </a:r>
          </a:p>
          <a:p>
            <a:r>
              <a:rPr lang="en-US" smtClean="0"/>
              <a:t>                    Working with SMT   Marcy</a:t>
            </a:r>
          </a:p>
          <a:p>
            <a:endParaRPr lang="en-US" smtClean="0"/>
          </a:p>
          <a:p>
            <a:endParaRPr lang="en-US" smtClean="0"/>
          </a:p>
        </p:txBody>
      </p:sp>
      <p:sp>
        <p:nvSpPr>
          <p:cNvPr id="4" name="Slide Number Placeholder 3"/>
          <p:cNvSpPr>
            <a:spLocks noGrp="1"/>
          </p:cNvSpPr>
          <p:nvPr>
            <p:ph type="sldNum" sz="quarter" idx="5"/>
          </p:nvPr>
        </p:nvSpPr>
        <p:spPr/>
        <p:txBody>
          <a:bodyPr/>
          <a:lstStyle/>
          <a:p>
            <a:pPr>
              <a:defRPr/>
            </a:pPr>
            <a:fld id="{7862489C-B910-4266-922B-4EE0B97D6B7A}"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p:spPr>
      </p:sp>
      <p:sp>
        <p:nvSpPr>
          <p:cNvPr id="1136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2A408FC-7F1C-4371-880B-9A052228C818}" type="slidenum">
              <a:rPr lang="en-US" smtClean="0"/>
              <a:pPr>
                <a:defRPr/>
              </a:pPr>
              <a:t>16</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64A9004-4FA6-417D-87C3-DBF05C6906C2}" type="slidenum">
              <a:rPr lang="en-US" smtClean="0"/>
              <a:pPr fontAlgn="base">
                <a:spcBef>
                  <a:spcPct val="0"/>
                </a:spcBef>
                <a:spcAft>
                  <a:spcPct val="0"/>
                </a:spcAft>
                <a:defRPr/>
              </a:pPr>
              <a:t>17</a:t>
            </a:fld>
            <a:endParaRPr lang="en-US" dirty="0" smtClean="0"/>
          </a:p>
        </p:txBody>
      </p:sp>
      <p:sp>
        <p:nvSpPr>
          <p:cNvPr id="1146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46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Finding a mentor</a:t>
            </a:r>
          </a:p>
          <a:p>
            <a:pPr eaLnBrk="1" hangingPunct="1">
              <a:spcBef>
                <a:spcPct val="0"/>
              </a:spcBef>
            </a:pPr>
            <a:r>
              <a:rPr lang="en-US" smtClean="0"/>
              <a:t>Knowing where to go for help</a:t>
            </a:r>
          </a:p>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ADB0E4A-841B-424F-8013-47055369FE3C}" type="slidenum">
              <a:rPr lang="en-US" smtClean="0"/>
              <a:pPr>
                <a:defRPr/>
              </a:pPr>
              <a:t>18</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20FED7-9709-4D6C-9629-4D61AAEA989A}" type="slidenum">
              <a:rPr lang="en-US" smtClean="0"/>
              <a:pPr fontAlgn="base">
                <a:spcBef>
                  <a:spcPct val="0"/>
                </a:spcBef>
                <a:spcAft>
                  <a:spcPct val="0"/>
                </a:spcAft>
                <a:defRPr/>
              </a:pPr>
              <a:t>20</a:t>
            </a:fld>
            <a:endParaRPr lang="en-US" dirty="0" smtClean="0"/>
          </a:p>
        </p:txBody>
      </p:sp>
      <p:sp>
        <p:nvSpPr>
          <p:cNvPr id="116739" name="Rectangle 2"/>
          <p:cNvSpPr>
            <a:spLocks noGrp="1" noRot="1" noChangeAspect="1" noChangeArrowheads="1" noTextEdit="1"/>
          </p:cNvSpPr>
          <p:nvPr>
            <p:ph type="sldImg"/>
          </p:nvPr>
        </p:nvSpPr>
        <p:spPr bwMode="auto">
          <a:xfrm>
            <a:off x="1255713" y="749300"/>
            <a:ext cx="4570412" cy="3429000"/>
          </a:xfrm>
          <a:noFill/>
          <a:ln>
            <a:solidFill>
              <a:srgbClr val="000000"/>
            </a:solidFill>
            <a:miter lim="800000"/>
            <a:headEnd/>
            <a:tailEnd/>
          </a:ln>
        </p:spPr>
      </p:sp>
      <p:sp>
        <p:nvSpPr>
          <p:cNvPr id="1167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pPr>
            <a:r>
              <a:rPr lang="en-US" smtClean="0"/>
              <a:t>An affiliation, an association, a collaboration, an alliance, an enterprise, a joint venture.</a:t>
            </a:r>
          </a:p>
          <a:p>
            <a:pPr marL="219075" indent="-219075" eaLnBrk="1" hangingPunct="1">
              <a:spcBef>
                <a:spcPct val="0"/>
              </a:spcBef>
            </a:pPr>
            <a:endParaRPr lang="en-US" smtClean="0"/>
          </a:p>
          <a:p>
            <a:pPr marL="219075" indent="-219075" eaLnBrk="1" hangingPunct="1">
              <a:spcBef>
                <a:spcPct val="0"/>
              </a:spcBef>
            </a:pPr>
            <a:r>
              <a:rPr lang="en-US" smtClean="0"/>
              <a:t>Various degrees of partners; most involve mutual benefit… VITA, sites e.g. municipal library, a senior center, an organization. Flush out mutually beneficial.  How TA brings benefit to libraries by bringing people into the library.</a:t>
            </a:r>
          </a:p>
          <a:p>
            <a:pPr marL="219075" indent="-219075" eaLnBrk="1" hangingPunct="1">
              <a:spcBef>
                <a:spcPct val="0"/>
              </a:spcBef>
            </a:pPr>
            <a:r>
              <a:rPr lang="en-US" smtClean="0"/>
              <a:t>Reasons to build a partnership:</a:t>
            </a:r>
          </a:p>
          <a:p>
            <a:pPr marL="219075" indent="-219075" eaLnBrk="1" hangingPunct="1">
              <a:spcBef>
                <a:spcPct val="0"/>
              </a:spcBef>
              <a:buFontTx/>
              <a:buAutoNum type="arabicPeriod"/>
            </a:pPr>
            <a:r>
              <a:rPr lang="en-US" smtClean="0"/>
              <a:t>To acquire in-kind donations (space, support, equipment)</a:t>
            </a:r>
          </a:p>
          <a:p>
            <a:pPr marL="219075" indent="-219075" eaLnBrk="1" hangingPunct="1">
              <a:spcBef>
                <a:spcPct val="0"/>
              </a:spcBef>
              <a:buFontTx/>
              <a:buAutoNum type="arabicPeriod"/>
            </a:pPr>
            <a:r>
              <a:rPr lang="en-US" smtClean="0"/>
              <a:t>To add a potential sources of funding</a:t>
            </a:r>
          </a:p>
          <a:p>
            <a:pPr marL="219075" indent="-219075" eaLnBrk="1" hangingPunct="1">
              <a:spcBef>
                <a:spcPct val="0"/>
              </a:spcBef>
              <a:buFontTx/>
              <a:buAutoNum type="arabicPeriod"/>
            </a:pPr>
            <a:r>
              <a:rPr lang="en-US" smtClean="0"/>
              <a:t>To increase the number of TA volunteers</a:t>
            </a:r>
          </a:p>
          <a:p>
            <a:pPr marL="219075" indent="-219075" eaLnBrk="1" hangingPunct="1">
              <a:spcBef>
                <a:spcPct val="0"/>
              </a:spcBef>
              <a:buFontTx/>
              <a:buAutoNum type="arabicPeriod"/>
            </a:pPr>
            <a:r>
              <a:rPr lang="en-US" smtClean="0"/>
              <a:t>To bring expertise into group</a:t>
            </a:r>
          </a:p>
          <a:p>
            <a:pPr marL="219075" indent="-219075" eaLnBrk="1" hangingPunct="1">
              <a:spcBef>
                <a:spcPct val="0"/>
              </a:spcBef>
              <a:buFontTx/>
              <a:buAutoNum type="arabicPeriod"/>
            </a:pPr>
            <a:r>
              <a:rPr lang="en-US" smtClean="0"/>
              <a:t>To grow our customer base e.g. the Urban League</a:t>
            </a:r>
          </a:p>
          <a:p>
            <a:pPr marL="219075" indent="-219075" eaLnBrk="1" hangingPunct="1">
              <a:spcBef>
                <a:spcPct val="0"/>
              </a:spcBef>
              <a:buFontTx/>
              <a:buAutoNum type="arabicPeriod"/>
            </a:pPr>
            <a:r>
              <a:rPr lang="en-US" smtClean="0"/>
              <a:t>To add vitality, diversity in order to strengthen our organization</a:t>
            </a:r>
          </a:p>
          <a:p>
            <a:pPr marL="219075" indent="-219075" eaLnBrk="1" hangingPunct="1">
              <a:spcBef>
                <a:spcPct val="0"/>
              </a:spcBef>
              <a:buFontTx/>
              <a:buAutoNum type="arabicPeriod"/>
            </a:pPr>
            <a:r>
              <a:rPr lang="en-US" smtClean="0"/>
              <a:t>Other reasons?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99990B8-B8EB-4779-A3AE-AEC560BCD129}" type="slidenum">
              <a:rPr lang="en-US" smtClean="0"/>
              <a:pPr fontAlgn="base">
                <a:spcBef>
                  <a:spcPct val="0"/>
                </a:spcBef>
                <a:spcAft>
                  <a:spcPct val="0"/>
                </a:spcAft>
                <a:defRPr/>
              </a:pPr>
              <a:t>21</a:t>
            </a:fld>
            <a:endParaRPr lang="en-US" dirty="0" smtClean="0"/>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pPr>
            <a:r>
              <a:rPr lang="en-US" smtClean="0"/>
              <a:t>State of MA: Approval</a:t>
            </a:r>
          </a:p>
          <a:p>
            <a:pPr marL="219075" indent="-219075" eaLnBrk="1" hangingPunct="1">
              <a:spcBef>
                <a:spcPct val="0"/>
              </a:spcBef>
            </a:pPr>
            <a:r>
              <a:rPr lang="en-US" smtClean="0"/>
              <a:t>1.Fortunate enough to have a strong SC (true manager) </a:t>
            </a:r>
          </a:p>
          <a:p>
            <a:pPr marL="219075" indent="-219075" eaLnBrk="1" hangingPunct="1">
              <a:spcBef>
                <a:spcPct val="0"/>
              </a:spcBef>
            </a:pPr>
            <a:r>
              <a:rPr lang="en-US" smtClean="0"/>
              <a:t>2.Yearly Goals are stated by SMT (usually written by the SC and discussed by SMT)</a:t>
            </a:r>
          </a:p>
          <a:p>
            <a:pPr marL="219075" indent="-219075" eaLnBrk="1" hangingPunct="1">
              <a:spcBef>
                <a:spcPct val="0"/>
              </a:spcBef>
            </a:pPr>
            <a:r>
              <a:rPr lang="en-US" smtClean="0"/>
              <a:t>3. Brought to regional meetings to share with district/local TA leadership, IRS, AARP State in attendance, shared with Regional.</a:t>
            </a:r>
          </a:p>
          <a:p>
            <a:pPr marL="219075" indent="-219075" eaLnBrk="1" hangingPunct="1">
              <a:spcBef>
                <a:spcPct val="0"/>
              </a:spcBef>
            </a:pPr>
            <a:endParaRPr lang="en-US" smtClean="0"/>
          </a:p>
          <a:p>
            <a:pPr marL="219075" indent="-219075" eaLnBrk="1" hangingPunct="1">
              <a:spcBef>
                <a:spcPct val="0"/>
              </a:spcBef>
            </a:pPr>
            <a:r>
              <a:rPr lang="en-US" smtClean="0"/>
              <a:t>Follow Through:</a:t>
            </a:r>
          </a:p>
          <a:p>
            <a:pPr marL="219075" indent="-219075" eaLnBrk="1" hangingPunct="1">
              <a:spcBef>
                <a:spcPct val="0"/>
              </a:spcBef>
              <a:buFontTx/>
              <a:buAutoNum type="arabicPeriod"/>
            </a:pPr>
            <a:r>
              <a:rPr lang="en-US" smtClean="0"/>
              <a:t>Often simply informational.  SMT monthly meetings.</a:t>
            </a:r>
          </a:p>
          <a:p>
            <a:pPr marL="219075" indent="-219075" eaLnBrk="1" hangingPunct="1">
              <a:spcBef>
                <a:spcPct val="0"/>
              </a:spcBef>
            </a:pPr>
            <a:r>
              <a:rPr lang="en-US" smtClean="0"/>
              <a:t>2.</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6E25A43-9094-49C6-B8CA-C970D7C3CD4D}" type="slidenum">
              <a:rPr lang="en-US" smtClean="0"/>
              <a:pPr fontAlgn="base">
                <a:spcBef>
                  <a:spcPct val="0"/>
                </a:spcBef>
                <a:spcAft>
                  <a:spcPct val="0"/>
                </a:spcAft>
                <a:defRPr/>
              </a:pPr>
              <a:t>22</a:t>
            </a:fld>
            <a:endParaRPr lang="en-US" dirty="0" smtClean="0"/>
          </a:p>
        </p:txBody>
      </p:sp>
      <p:sp>
        <p:nvSpPr>
          <p:cNvPr id="1187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87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5E85B03-BC63-491A-A1B2-4BAEC4C5F3DA}" type="slidenum">
              <a:rPr lang="en-US" smtClean="0"/>
              <a:pPr fontAlgn="base">
                <a:spcBef>
                  <a:spcPct val="0"/>
                </a:spcBef>
                <a:spcAft>
                  <a:spcPct val="0"/>
                </a:spcAft>
                <a:defRPr/>
              </a:pPr>
              <a:t>23</a:t>
            </a:fld>
            <a:endParaRPr lang="en-US" dirty="0" smtClean="0"/>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6C5A915-0483-48C5-8F84-3906F33F19BD}" type="slidenum">
              <a:rPr lang="en-US" smtClean="0"/>
              <a:pPr fontAlgn="base">
                <a:spcBef>
                  <a:spcPct val="0"/>
                </a:spcBef>
                <a:spcAft>
                  <a:spcPct val="0"/>
                </a:spcAft>
                <a:defRPr/>
              </a:pPr>
              <a:t>28</a:t>
            </a:fld>
            <a:endParaRPr lang="en-US" dirty="0" smtClean="0"/>
          </a:p>
        </p:txBody>
      </p:sp>
      <p:sp>
        <p:nvSpPr>
          <p:cNvPr id="1208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08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D33103-CF23-45E0-8702-F6117DB9A7B9}" type="slidenum">
              <a:rPr lang="en-US" smtClean="0"/>
              <a:pPr fontAlgn="base">
                <a:spcBef>
                  <a:spcPct val="0"/>
                </a:spcBef>
                <a:spcAft>
                  <a:spcPct val="0"/>
                </a:spcAft>
                <a:defRPr/>
              </a:pPr>
              <a:t>29</a:t>
            </a:fld>
            <a:endParaRPr lang="en-US" dirty="0" smtClean="0"/>
          </a:p>
        </p:txBody>
      </p:sp>
      <p:sp>
        <p:nvSpPr>
          <p:cNvPr id="1218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18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Nebraska found one Best Buy that was willing to give us whatever equipment we needed every month. We received about $400. They did not restrict us but we didn’t overdo it  and hoped that approach would result in Best Buy contributing again in the future. This equipment allowed us to equip three wireless sites and 14 computer wired site. We asked them to provide some posters stating that they had donated the equipment but they did not do this.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FF6F1F2-FEC1-4868-925E-DF52FC859FF0}" type="slidenum">
              <a:rPr lang="en-US" smtClean="0"/>
              <a:pPr fontAlgn="base">
                <a:spcBef>
                  <a:spcPct val="0"/>
                </a:spcBef>
                <a:spcAft>
                  <a:spcPct val="0"/>
                </a:spcAft>
                <a:defRPr/>
              </a:pPr>
              <a:t>30</a:t>
            </a:fld>
            <a:endParaRPr lang="en-US" dirty="0" smtClean="0"/>
          </a:p>
        </p:txBody>
      </p:sp>
      <p:sp>
        <p:nvSpPr>
          <p:cNvPr id="1228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288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20D3AB-394D-4635-91F0-0F10AB3468E0}" type="slidenum">
              <a:rPr lang="en-US" smtClean="0"/>
              <a:pPr fontAlgn="base">
                <a:spcBef>
                  <a:spcPct val="0"/>
                </a:spcBef>
                <a:spcAft>
                  <a:spcPct val="0"/>
                </a:spcAft>
                <a:defRPr/>
              </a:pPr>
              <a:t>5</a:t>
            </a:fld>
            <a:endParaRPr lang="en-US" dirty="0" smtClean="0"/>
          </a:p>
        </p:txBody>
      </p:sp>
      <p:sp>
        <p:nvSpPr>
          <p:cNvPr id="1054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Last Slide for Wednesday Presentation:</a:t>
            </a:r>
          </a:p>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DA02ACE-296F-40AC-A373-17ED861CB134}" type="slidenum">
              <a:rPr lang="en-US" smtClean="0"/>
              <a:pPr fontAlgn="base">
                <a:spcBef>
                  <a:spcPct val="0"/>
                </a:spcBef>
                <a:spcAft>
                  <a:spcPct val="0"/>
                </a:spcAft>
                <a:defRPr/>
              </a:pPr>
              <a:t>33</a:t>
            </a:fld>
            <a:endParaRPr lang="en-US" dirty="0" smtClean="0"/>
          </a:p>
        </p:txBody>
      </p:sp>
      <p:sp>
        <p:nvSpPr>
          <p:cNvPr id="123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39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E9CFE41-DDB3-41E9-B53E-8946A881EB84}" type="slidenum">
              <a:rPr lang="en-US" smtClean="0">
                <a:latin typeface="Arial" charset="0"/>
              </a:rPr>
              <a:pPr fontAlgn="base">
                <a:spcBef>
                  <a:spcPct val="0"/>
                </a:spcBef>
                <a:spcAft>
                  <a:spcPct val="0"/>
                </a:spcAft>
              </a:pPr>
              <a:t>47</a:t>
            </a:fld>
            <a:endParaRPr lang="en-US" smtClean="0">
              <a:latin typeface="Arial" charset="0"/>
            </a:endParaRPr>
          </a:p>
        </p:txBody>
      </p:sp>
      <p:sp>
        <p:nvSpPr>
          <p:cNvPr id="124931" name="Rectangle 2"/>
          <p:cNvSpPr>
            <a:spLocks noRot="1" noChangeArrowheads="1" noTextEdit="1"/>
          </p:cNvSpPr>
          <p:nvPr>
            <p:ph type="sldImg"/>
          </p:nvPr>
        </p:nvSpPr>
        <p:spPr bwMode="auto">
          <a:noFill/>
          <a:ln>
            <a:solidFill>
              <a:srgbClr val="000000"/>
            </a:solidFill>
            <a:miter lim="800000"/>
            <a:headEnd/>
            <a:tailEnd/>
          </a:ln>
        </p:spPr>
      </p:sp>
      <p:sp>
        <p:nvSpPr>
          <p:cNvPr id="1249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457BE25-0465-4137-867E-FB927A5A954B}" type="slidenum">
              <a:rPr lang="en-US" smtClean="0"/>
              <a:pPr fontAlgn="base">
                <a:spcBef>
                  <a:spcPct val="0"/>
                </a:spcBef>
                <a:spcAft>
                  <a:spcPct val="0"/>
                </a:spcAft>
                <a:defRPr/>
              </a:pPr>
              <a:t>50</a:t>
            </a:fld>
            <a:endParaRPr lang="en-US" dirty="0" smtClean="0"/>
          </a:p>
        </p:txBody>
      </p:sp>
      <p:sp>
        <p:nvSpPr>
          <p:cNvPr id="1259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buFontTx/>
              <a:buAutoNum type="arabicPeriod"/>
            </a:pPr>
            <a:r>
              <a:rPr lang="en-US" sz="1300" smtClean="0"/>
              <a:t>Feel free to develop your own plan by looking at what your predecessor has done in the past  </a:t>
            </a:r>
          </a:p>
          <a:p>
            <a:pPr marL="219075" indent="-219075" eaLnBrk="1" hangingPunct="1">
              <a:spcBef>
                <a:spcPct val="0"/>
              </a:spcBef>
              <a:buFontTx/>
              <a:buAutoNum type="arabicPeriod"/>
            </a:pPr>
            <a:r>
              <a:rPr lang="en-US" sz="1300" smtClean="0"/>
              <a:t>take the pieces your most comfortable with and grow from there</a:t>
            </a:r>
          </a:p>
          <a:p>
            <a:pPr marL="219075" indent="-219075" eaLnBrk="1" hangingPunct="1">
              <a:spcBef>
                <a:spcPct val="0"/>
              </a:spcBef>
              <a:buFontTx/>
              <a:buAutoNum type="arabicPeriod"/>
            </a:pPr>
            <a:r>
              <a:rPr lang="en-US" sz="1300" smtClean="0"/>
              <a:t>  Brainstorming is great.  You can do this with your team your not  locked into taking everyone’s suggestions.  </a:t>
            </a:r>
          </a:p>
          <a:p>
            <a:pPr marL="219075" indent="-219075" eaLnBrk="1" hangingPunct="1">
              <a:spcBef>
                <a:spcPct val="0"/>
              </a:spcBef>
              <a:buFontTx/>
              <a:buAutoNum type="arabicPeriod"/>
            </a:pPr>
            <a:r>
              <a:rPr lang="en-US" sz="1300" smtClean="0"/>
              <a:t>You get to pick and choose which your are most comfortable with and what ideas you think will </a:t>
            </a:r>
            <a:r>
              <a:rPr lang="en-US" sz="1300" u="sng" smtClean="0"/>
              <a:t>best promote AARP Tax-Aide Program</a:t>
            </a:r>
            <a:r>
              <a:rPr lang="en-US" sz="1300" smtClean="0"/>
              <a:t>. </a:t>
            </a:r>
          </a:p>
          <a:p>
            <a:pPr marL="219075" indent="-219075" eaLnBrk="1" hangingPunct="1">
              <a:spcBef>
                <a:spcPct val="0"/>
              </a:spcBef>
              <a:buFontTx/>
              <a:buAutoNum type="arabicPeriod"/>
            </a:pPr>
            <a:r>
              <a:rPr lang="en-US" sz="1300" smtClean="0"/>
              <a:t>You may have District Coordinators approach you asking for publicity for their area of the state.  This is easy as you already have the larger cities covered. </a:t>
            </a:r>
          </a:p>
          <a:p>
            <a:pPr marL="219075" indent="-219075" eaLnBrk="1" hangingPunct="1">
              <a:spcBef>
                <a:spcPct val="0"/>
              </a:spcBef>
              <a:buFontTx/>
              <a:buAutoNum type="arabicPeriod"/>
            </a:pPr>
            <a:r>
              <a:rPr lang="en-US" sz="1300" smtClean="0"/>
              <a:t> It is just utilizing the majority of your text and substituting in data for the Coordinators district.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750DE1-615F-4FDB-BBC6-7CB365C4A10D}" type="slidenum">
              <a:rPr lang="en-US" smtClean="0"/>
              <a:pPr fontAlgn="base">
                <a:spcBef>
                  <a:spcPct val="0"/>
                </a:spcBef>
                <a:spcAft>
                  <a:spcPct val="0"/>
                </a:spcAft>
                <a:defRPr/>
              </a:pPr>
              <a:t>52</a:t>
            </a:fld>
            <a:endParaRPr lang="en-US" dirty="0" smtClean="0"/>
          </a:p>
        </p:txBody>
      </p:sp>
      <p:sp>
        <p:nvSpPr>
          <p:cNvPr id="1269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69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300" smtClean="0"/>
              <a:t>!. What are the statistics for your state? Approximately how many Volunteer Counselor positions or number of sites? Explain why do you need more counselors, How many more would you like to recruit this season.  Which location needs additional volunteers.  Know where you could assist in opening new sites if you had the equipment or counselors.</a:t>
            </a:r>
          </a:p>
          <a:p>
            <a:pPr eaLnBrk="1" hangingPunct="1">
              <a:spcBef>
                <a:spcPct val="0"/>
              </a:spcBef>
            </a:pPr>
            <a:r>
              <a:rPr lang="en-US" sz="1300" smtClean="0"/>
              <a:t>2. Develop your contacts means know who the local media are and how to locate them.  Your State AARP Office is extremely helpful if you just call them.  Each office has a Communications Specialist who can you in a myriad of ways.</a:t>
            </a:r>
          </a:p>
          <a:p>
            <a:pPr eaLnBrk="1" hangingPunct="1">
              <a:spcBef>
                <a:spcPct val="0"/>
              </a:spcBef>
            </a:pPr>
            <a:r>
              <a:rPr lang="en-US" sz="1300" smtClean="0"/>
              <a:t>3. If you do not have contacts, you can go to the internet and go to your state press association.				</a:t>
            </a:r>
          </a:p>
          <a:p>
            <a:pPr eaLnBrk="1" hangingPunct="1">
              <a:spcBef>
                <a:spcPct val="0"/>
              </a:spcBef>
            </a:pPr>
            <a:r>
              <a:rPr lang="en-US" sz="1300" smtClean="0"/>
              <a:t>4. Your partners know others who can help you in your networking efforts. Use them.</a:t>
            </a:r>
          </a:p>
          <a:p>
            <a:pPr eaLnBrk="1" hangingPunct="1">
              <a:spcBef>
                <a:spcPct val="0"/>
              </a:spcBef>
            </a:pPr>
            <a:r>
              <a:rPr lang="en-US" sz="1300" smtClean="0"/>
              <a:t>5. This is part of seeing that you have talent in your own back yard.</a:t>
            </a:r>
          </a:p>
          <a:p>
            <a:pPr eaLnBrk="1" hangingPunct="1">
              <a:spcBef>
                <a:spcPct val="0"/>
              </a:spcBef>
            </a:pPr>
            <a:r>
              <a:rPr lang="en-US" sz="1300" smtClean="0"/>
              <a:t>6. Any other ideas that you would like to add?</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9B76D5-AEEA-419A-A81C-86C9D910A428}" type="slidenum">
              <a:rPr lang="en-US" smtClean="0"/>
              <a:pPr fontAlgn="base">
                <a:spcBef>
                  <a:spcPct val="0"/>
                </a:spcBef>
                <a:spcAft>
                  <a:spcPct val="0"/>
                </a:spcAft>
                <a:defRPr/>
              </a:pPr>
              <a:t>53</a:t>
            </a:fld>
            <a:endParaRPr lang="en-US" dirty="0" smtClean="0"/>
          </a:p>
        </p:txBody>
      </p:sp>
      <p:sp>
        <p:nvSpPr>
          <p:cNvPr id="1280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300" smtClean="0"/>
              <a:t>1.Brag about your volunteer organization! We do a tremendous job and this is our job to get the word out to the public.  Use the most up-to-date data that is at your fingertips.</a:t>
            </a:r>
          </a:p>
          <a:p>
            <a:pPr eaLnBrk="1" hangingPunct="1">
              <a:spcBef>
                <a:spcPct val="0"/>
              </a:spcBef>
            </a:pPr>
            <a:r>
              <a:rPr lang="en-US" sz="1300" smtClean="0"/>
              <a:t>2. Stress the fact that all ages of taxpayers with low or mid income levels are welcome at our sites.</a:t>
            </a:r>
          </a:p>
          <a:p>
            <a:pPr eaLnBrk="1" hangingPunct="1">
              <a:spcBef>
                <a:spcPct val="0"/>
              </a:spcBef>
            </a:pPr>
            <a:r>
              <a:rPr lang="en-US" sz="1300" smtClean="0"/>
              <a:t>3. I don’t believe that we treat ‘over 60’ any better. Who ever is our client at each working session becomes the most important person or family to each counselor.</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6E3977-DE15-4ED4-9952-34E0D1A58476}" type="slidenum">
              <a:rPr lang="en-US" smtClean="0"/>
              <a:pPr fontAlgn="base">
                <a:spcBef>
                  <a:spcPct val="0"/>
                </a:spcBef>
                <a:spcAft>
                  <a:spcPct val="0"/>
                </a:spcAft>
                <a:defRPr/>
              </a:pPr>
              <a:t>54</a:t>
            </a:fld>
            <a:endParaRPr lang="en-US" dirty="0" smtClean="0"/>
          </a:p>
        </p:txBody>
      </p:sp>
      <p:sp>
        <p:nvSpPr>
          <p:cNvPr id="1290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90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300" smtClean="0"/>
              <a:t>More emphasis in TaxWise on-line, networking printers, wireless printing.  NE has one or two people available to help year round.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0C87BFC-3ED5-411B-A379-3576968B97CF}" type="slidenum">
              <a:rPr lang="en-US" smtClean="0"/>
              <a:pPr fontAlgn="base">
                <a:spcBef>
                  <a:spcPct val="0"/>
                </a:spcBef>
                <a:spcAft>
                  <a:spcPct val="0"/>
                </a:spcAft>
                <a:defRPr/>
              </a:pPr>
              <a:t>55</a:t>
            </a:fld>
            <a:endParaRPr lang="en-US" dirty="0" smtClean="0"/>
          </a:p>
        </p:txBody>
      </p:sp>
      <p:sp>
        <p:nvSpPr>
          <p:cNvPr id="1300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00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69EABE-F74E-40E9-9343-BC4C47F33D37}" type="slidenum">
              <a:rPr lang="en-US" smtClean="0"/>
              <a:pPr fontAlgn="base">
                <a:spcBef>
                  <a:spcPct val="0"/>
                </a:spcBef>
                <a:spcAft>
                  <a:spcPct val="0"/>
                </a:spcAft>
                <a:defRPr/>
              </a:pPr>
              <a:t>56</a:t>
            </a:fld>
            <a:endParaRPr lang="en-US" dirty="0" smtClean="0"/>
          </a:p>
        </p:txBody>
      </p:sp>
      <p:sp>
        <p:nvSpPr>
          <p:cNvPr id="1310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10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300" smtClean="0"/>
              <a:t>1. Radio</a:t>
            </a:r>
          </a:p>
          <a:p>
            <a:pPr eaLnBrk="1" hangingPunct="1">
              <a:spcBef>
                <a:spcPct val="0"/>
              </a:spcBef>
            </a:pPr>
            <a:r>
              <a:rPr lang="en-US" sz="1300" smtClean="0"/>
              <a:t>2. Newspaper</a:t>
            </a:r>
          </a:p>
          <a:p>
            <a:pPr eaLnBrk="1" hangingPunct="1">
              <a:spcBef>
                <a:spcPct val="0"/>
              </a:spcBef>
            </a:pPr>
            <a:r>
              <a:rPr lang="en-US" sz="1300" smtClean="0"/>
              <a:t>3. Television</a:t>
            </a:r>
          </a:p>
          <a:p>
            <a:pPr eaLnBrk="1" hangingPunct="1">
              <a:spcBef>
                <a:spcPct val="0"/>
              </a:spcBef>
            </a:pPr>
            <a:r>
              <a:rPr lang="en-US" sz="1300" smtClean="0"/>
              <a:t>4. Cable advertising (Free)</a:t>
            </a:r>
          </a:p>
          <a:p>
            <a:pPr eaLnBrk="1" hangingPunct="1">
              <a:spcBef>
                <a:spcPct val="0"/>
              </a:spcBef>
            </a:pPr>
            <a:r>
              <a:rPr lang="en-US" sz="1300" smtClean="0"/>
              <a:t>5. TV</a:t>
            </a:r>
          </a:p>
          <a:p>
            <a:pPr eaLnBrk="1" hangingPunct="1">
              <a:spcBef>
                <a:spcPct val="0"/>
              </a:spcBef>
            </a:pPr>
            <a:r>
              <a:rPr lang="en-US" sz="1300" smtClean="0"/>
              <a:t>6. Interviews</a:t>
            </a:r>
          </a:p>
          <a:p>
            <a:pPr eaLnBrk="1" hangingPunct="1">
              <a:spcBef>
                <a:spcPct val="0"/>
              </a:spcBef>
            </a:pPr>
            <a:r>
              <a:rPr lang="en-US" sz="1300" smtClean="0"/>
              <a:t>7. Networking-everywhere you go you meet new people and have the opportunity to “talk up” the benefits of our Tax-Aide program and how we partner with various groups.  Know how many sites are in your state.</a:t>
            </a:r>
          </a:p>
          <a:p>
            <a:pPr eaLnBrk="1" hangingPunct="1">
              <a:spcBef>
                <a:spcPct val="0"/>
              </a:spcBef>
            </a:pPr>
            <a:r>
              <a:rPr lang="en-US" sz="1300" smtClean="0"/>
              <a:t>8. Accept Speaking engagements.</a:t>
            </a:r>
          </a:p>
          <a:p>
            <a:pPr eaLnBrk="1" hangingPunct="1">
              <a:spcBef>
                <a:spcPct val="0"/>
              </a:spcBef>
            </a:pPr>
            <a:r>
              <a:rPr lang="en-US" sz="1300" smtClean="0"/>
              <a:t>9. Take part in giving testimonials when ever appropriate</a:t>
            </a:r>
          </a:p>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8F5AD9-3B51-469F-9BB1-24167DCAD91C}" type="slidenum">
              <a:rPr lang="en-US" smtClean="0"/>
              <a:pPr fontAlgn="base">
                <a:spcBef>
                  <a:spcPct val="0"/>
                </a:spcBef>
                <a:spcAft>
                  <a:spcPct val="0"/>
                </a:spcAft>
                <a:defRPr/>
              </a:pPr>
              <a:t>57</a:t>
            </a:fld>
            <a:endParaRPr lang="en-US" dirty="0" smtClean="0"/>
          </a:p>
        </p:txBody>
      </p:sp>
      <p:sp>
        <p:nvSpPr>
          <p:cNvPr id="1320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21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buFontTx/>
              <a:buAutoNum type="arabicPeriod"/>
            </a:pPr>
            <a:r>
              <a:rPr lang="en-US" sz="1300" smtClean="0"/>
              <a:t>Every state does not have a Communications Coordinator.  It would be helpful to have at least a CC who would assist you with statewide duties.</a:t>
            </a:r>
          </a:p>
          <a:p>
            <a:pPr marL="219075" indent="-219075" eaLnBrk="1" hangingPunct="1">
              <a:spcBef>
                <a:spcPct val="0"/>
              </a:spcBef>
              <a:buFontTx/>
              <a:buAutoNum type="arabicPeriod"/>
            </a:pPr>
            <a:r>
              <a:rPr lang="en-US" sz="1300" smtClean="0"/>
              <a:t>The CC would assist with District and Local Coordinators to implement partnerships, program publicity and communication activities at district or local levels.</a:t>
            </a:r>
          </a:p>
          <a:p>
            <a:pPr marL="219075" indent="-219075" eaLnBrk="1" hangingPunct="1">
              <a:spcBef>
                <a:spcPct val="0"/>
              </a:spcBef>
              <a:buFontTx/>
              <a:buAutoNum type="arabicPeriod"/>
            </a:pPr>
            <a:r>
              <a:rPr lang="en-US" sz="1300" smtClean="0"/>
              <a:t>The CC should have the ability to implement and supervise district AARP Tax-Aide partnerships—publicity and communications efforts in a geographic region.</a:t>
            </a:r>
          </a:p>
          <a:p>
            <a:pPr marL="219075" indent="-219075" eaLnBrk="1" hangingPunct="1">
              <a:spcBef>
                <a:spcPct val="0"/>
              </a:spcBef>
              <a:buFontTx/>
              <a:buAutoNum type="arabicPeriod"/>
            </a:pPr>
            <a:r>
              <a:rPr lang="en-US" sz="1300" smtClean="0"/>
              <a:t>PR, writing and editing skills are desirable however, not required</a:t>
            </a:r>
          </a:p>
          <a:p>
            <a:pPr marL="219075" indent="-219075" eaLnBrk="1" hangingPunct="1">
              <a:spcBef>
                <a:spcPct val="0"/>
              </a:spcBef>
              <a:buFontTx/>
              <a:buAutoNum type="arabicPeriod"/>
            </a:pPr>
            <a:r>
              <a:rPr lang="en-US" sz="1300" smtClean="0"/>
              <a:t>This would be a one year appointment.</a:t>
            </a:r>
          </a:p>
          <a:p>
            <a:pPr marL="219075" indent="-219075" eaLnBrk="1" hangingPunct="1">
              <a:spcBef>
                <a:spcPct val="0"/>
              </a:spcBef>
              <a:buFontTx/>
              <a:buAutoNum type="arabicPeriod"/>
            </a:pPr>
            <a:r>
              <a:rPr lang="en-US" sz="1300" smtClean="0"/>
              <a:t>The CC would be eligible for other AARP volunteer positions</a:t>
            </a:r>
          </a:p>
          <a:p>
            <a:pPr marL="219075" indent="-219075" eaLnBrk="1" hangingPunct="1">
              <a:spcBef>
                <a:spcPct val="0"/>
              </a:spcBef>
              <a:buFontTx/>
              <a:buAutoNum type="arabicPeriod"/>
            </a:pPr>
            <a:endParaRPr lang="en-US" sz="13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030D13C-B06B-4AD8-AFD1-0E55959A59EB}" type="slidenum">
              <a:rPr lang="en-US" smtClean="0"/>
              <a:pPr fontAlgn="base">
                <a:spcBef>
                  <a:spcPct val="0"/>
                </a:spcBef>
                <a:spcAft>
                  <a:spcPct val="0"/>
                </a:spcAft>
                <a:defRPr/>
              </a:pPr>
              <a:t>58</a:t>
            </a:fld>
            <a:endParaRPr lang="en-US" dirty="0" smtClean="0"/>
          </a:p>
        </p:txBody>
      </p:sp>
      <p:sp>
        <p:nvSpPr>
          <p:cNvPr id="1331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31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buFontTx/>
              <a:buAutoNum type="arabicPeriod"/>
            </a:pPr>
            <a:r>
              <a:rPr lang="en-US" sz="1300" smtClean="0"/>
              <a:t>Districts often are far-flung across the state,</a:t>
            </a:r>
          </a:p>
          <a:p>
            <a:pPr marL="219075" indent="-219075" eaLnBrk="1" hangingPunct="1">
              <a:spcBef>
                <a:spcPct val="0"/>
              </a:spcBef>
              <a:buFontTx/>
              <a:buAutoNum type="arabicPeriod"/>
            </a:pPr>
            <a:r>
              <a:rPr lang="en-US" sz="1300" smtClean="0"/>
              <a:t> A CC can identify areas that would be beneficial to Tax-Aide </a:t>
            </a:r>
          </a:p>
          <a:p>
            <a:pPr marL="219075" indent="-219075" eaLnBrk="1" hangingPunct="1">
              <a:spcBef>
                <a:spcPct val="0"/>
              </a:spcBef>
            </a:pPr>
            <a:r>
              <a:rPr lang="en-US" sz="1300" smtClean="0"/>
              <a:t>endeavors.</a:t>
            </a:r>
          </a:p>
          <a:p>
            <a:pPr marL="219075" indent="-219075" eaLnBrk="1" hangingPunct="1">
              <a:spcBef>
                <a:spcPct val="0"/>
              </a:spcBef>
            </a:pPr>
            <a:r>
              <a:rPr lang="en-US" sz="1300" smtClean="0"/>
              <a:t>3. They are more well known in the area</a:t>
            </a:r>
          </a:p>
          <a:p>
            <a:pPr marL="219075" indent="-219075" eaLnBrk="1" hangingPunct="1">
              <a:spcBef>
                <a:spcPct val="0"/>
              </a:spcBef>
            </a:pPr>
            <a:r>
              <a:rPr lang="en-US" sz="1300" smtClean="0"/>
              <a:t>4. A local CC can identify areas where there is space or possibly a partnership where we may obtain supplies or volunteers</a:t>
            </a:r>
          </a:p>
          <a:p>
            <a:pPr marL="219075" indent="-219075" eaLnBrk="1" hangingPunct="1">
              <a:spcBef>
                <a:spcPct val="0"/>
              </a:spcBef>
            </a:pPr>
            <a:r>
              <a:rPr lang="en-US" sz="1300" smtClean="0"/>
              <a:t> </a:t>
            </a:r>
          </a:p>
          <a:p>
            <a:pPr marL="219075" indent="-219075" eaLnBrk="1" hangingPunct="1">
              <a:spcBef>
                <a:spcPct val="0"/>
              </a:spcBef>
            </a:pPr>
            <a:endParaRPr lang="en-US" sz="13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9FEED1FD-7C56-4F05-ADB8-80F2C05E187C}" type="slidenum">
              <a:rPr lang="en-US" smtClean="0"/>
              <a:pPr>
                <a:defRPr/>
              </a:pPr>
              <a:t>9</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50BD30-66C1-4B69-8A1D-B51B3344055A}" type="slidenum">
              <a:rPr lang="en-US" smtClean="0"/>
              <a:pPr fontAlgn="base">
                <a:spcBef>
                  <a:spcPct val="0"/>
                </a:spcBef>
                <a:spcAft>
                  <a:spcPct val="0"/>
                </a:spcAft>
                <a:defRPr/>
              </a:pPr>
              <a:t>59</a:t>
            </a:fld>
            <a:endParaRPr lang="en-US" dirty="0" smtClean="0"/>
          </a:p>
        </p:txBody>
      </p:sp>
      <p:sp>
        <p:nvSpPr>
          <p:cNvPr id="134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41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buFontTx/>
              <a:buAutoNum type="arabicPeriod"/>
            </a:pPr>
            <a:r>
              <a:rPr lang="en-US" sz="1300" smtClean="0"/>
              <a:t>Work with your State Coordinator to solve issues such as this</a:t>
            </a:r>
          </a:p>
          <a:p>
            <a:pPr marL="219075" indent="-219075" eaLnBrk="1" hangingPunct="1">
              <a:spcBef>
                <a:spcPct val="0"/>
              </a:spcBef>
              <a:buFontTx/>
              <a:buAutoNum type="arabicPeriod"/>
            </a:pPr>
            <a:r>
              <a:rPr lang="en-US" sz="1300" smtClean="0"/>
              <a:t>Discuss the potential benefit with the District Coordinator </a:t>
            </a:r>
          </a:p>
          <a:p>
            <a:pPr marL="219075" indent="-219075" eaLnBrk="1" hangingPunct="1">
              <a:spcBef>
                <a:spcPct val="0"/>
              </a:spcBef>
              <a:buFontTx/>
              <a:buAutoNum type="arabicPeriod"/>
            </a:pPr>
            <a:r>
              <a:rPr lang="en-US" sz="1300" smtClean="0"/>
              <a:t>A local CC can identify locals who are apt to become volunteers</a:t>
            </a:r>
          </a:p>
          <a:p>
            <a:pPr marL="219075" indent="-219075" eaLnBrk="1" hangingPunct="1">
              <a:spcBef>
                <a:spcPct val="0"/>
              </a:spcBef>
              <a:buFontTx/>
              <a:buAutoNum type="arabicPeriod"/>
            </a:pPr>
            <a:r>
              <a:rPr lang="en-US" sz="1300" smtClean="0"/>
              <a:t> It  may be their final decision that this is not the right year to begin stretching their volunteers too far</a:t>
            </a:r>
          </a:p>
          <a:p>
            <a:pPr marL="219075" indent="-219075" eaLnBrk="1" hangingPunct="1">
              <a:spcBef>
                <a:spcPct val="0"/>
              </a:spcBef>
              <a:buFontTx/>
              <a:buAutoNum type="arabicPeriod"/>
            </a:pPr>
            <a:r>
              <a:rPr lang="en-US" sz="1300" smtClean="0"/>
              <a:t>Offer to assist in their volunteer search by writing flyers, articles or even speaking about Tax-Aide to local groups etc.</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C7840B-F24B-45D7-AD5B-B8BE61AF0A19}" type="slidenum">
              <a:rPr lang="en-US" smtClean="0"/>
              <a:pPr fontAlgn="base">
                <a:spcBef>
                  <a:spcPct val="0"/>
                </a:spcBef>
                <a:spcAft>
                  <a:spcPct val="0"/>
                </a:spcAft>
                <a:defRPr/>
              </a:pPr>
              <a:t>61</a:t>
            </a:fld>
            <a:endParaRPr lang="en-US" dirty="0" smtClean="0"/>
          </a:p>
        </p:txBody>
      </p:sp>
      <p:sp>
        <p:nvSpPr>
          <p:cNvPr id="1351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51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300" smtClean="0"/>
              <a:t>These are all great methods of communicating with the public.</a:t>
            </a:r>
          </a:p>
          <a:p>
            <a:pPr eaLnBrk="1" hangingPunct="1">
              <a:spcBef>
                <a:spcPct val="0"/>
              </a:spcBef>
            </a:pPr>
            <a:r>
              <a:rPr lang="en-US" sz="1300" smtClean="0"/>
              <a:t>Getting our message across!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p:spPr>
      </p:sp>
      <p:sp>
        <p:nvSpPr>
          <p:cNvPr id="1361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F7E93B07-3FC8-438A-995E-EFCC133DF997}" type="slidenum">
              <a:rPr lang="en-US" smtClean="0"/>
              <a:pPr>
                <a:defRPr/>
              </a:pPr>
              <a:t>62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AA41E4-D557-40DA-B217-610145DD8765}" type="slidenum">
              <a:rPr lang="en-US" smtClean="0"/>
              <a:pPr fontAlgn="base">
                <a:spcBef>
                  <a:spcPct val="0"/>
                </a:spcBef>
                <a:spcAft>
                  <a:spcPct val="0"/>
                </a:spcAft>
                <a:defRPr/>
              </a:pPr>
              <a:t>63</a:t>
            </a:fld>
            <a:endParaRPr lang="en-US" dirty="0" smtClean="0"/>
          </a:p>
        </p:txBody>
      </p:sp>
      <p:sp>
        <p:nvSpPr>
          <p:cNvPr id="1372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72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buFontTx/>
              <a:buAutoNum type="arabicPeriod"/>
            </a:pPr>
            <a:r>
              <a:rPr lang="en-US" sz="1300" smtClean="0"/>
              <a:t>Note: Pages 51 &amp; 52 combined</a:t>
            </a:r>
          </a:p>
          <a:p>
            <a:pPr marL="219075" indent="-219075" eaLnBrk="1" hangingPunct="1">
              <a:spcBef>
                <a:spcPct val="0"/>
              </a:spcBef>
              <a:buFontTx/>
              <a:buAutoNum type="arabicPeriod"/>
            </a:pPr>
            <a:r>
              <a:rPr lang="en-US" sz="1300" smtClean="0"/>
              <a:t>When writing in response to an article already printed by the newspaper-refer to the article,</a:t>
            </a:r>
          </a:p>
          <a:p>
            <a:pPr marL="219075" indent="-219075" eaLnBrk="1" hangingPunct="1">
              <a:spcBef>
                <a:spcPct val="0"/>
              </a:spcBef>
            </a:pPr>
            <a:r>
              <a:rPr lang="en-US" sz="1300" smtClean="0"/>
              <a:t>2. diplomatically point out the error while not personally attacking the writer.</a:t>
            </a:r>
          </a:p>
          <a:p>
            <a:pPr marL="219075" indent="-219075" eaLnBrk="1" hangingPunct="1">
              <a:spcBef>
                <a:spcPct val="0"/>
              </a:spcBef>
            </a:pPr>
            <a:r>
              <a:rPr lang="en-US" sz="1300" smtClean="0"/>
              <a:t>3. Sign your letter</a:t>
            </a:r>
          </a:p>
          <a:p>
            <a:pPr marL="219075" indent="-219075" eaLnBrk="1" hangingPunct="1">
              <a:spcBef>
                <a:spcPct val="0"/>
              </a:spcBef>
            </a:pPr>
            <a:r>
              <a:rPr lang="en-US" sz="1300" smtClean="0"/>
              <a:t>4. Include your name, address and phone number</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12B41E8-1C50-4142-8E2B-703B960F28AB}" type="slidenum">
              <a:rPr lang="en-US" smtClean="0"/>
              <a:pPr fontAlgn="base">
                <a:spcBef>
                  <a:spcPct val="0"/>
                </a:spcBef>
                <a:spcAft>
                  <a:spcPct val="0"/>
                </a:spcAft>
                <a:defRPr/>
              </a:pPr>
              <a:t>64</a:t>
            </a:fld>
            <a:endParaRPr lang="en-US" dirty="0" smtClean="0"/>
          </a:p>
        </p:txBody>
      </p:sp>
      <p:sp>
        <p:nvSpPr>
          <p:cNvPr id="1382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82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buFontTx/>
              <a:buAutoNum type="arabicPeriod"/>
            </a:pPr>
            <a:r>
              <a:rPr lang="en-US" smtClean="0"/>
              <a:t>Note: slide 53 &amp; 54 are combined to  slide 52</a:t>
            </a:r>
          </a:p>
          <a:p>
            <a:pPr marL="219075" indent="-219075" eaLnBrk="1" hangingPunct="1">
              <a:spcBef>
                <a:spcPct val="0"/>
              </a:spcBef>
              <a:buFontTx/>
              <a:buAutoNum type="arabicPeriod"/>
            </a:pPr>
            <a:r>
              <a:rPr lang="en-US" sz="1300" smtClean="0"/>
              <a:t>Establish a working relationship with the appropriate staff.</a:t>
            </a:r>
          </a:p>
          <a:p>
            <a:pPr marL="219075" indent="-219075" eaLnBrk="1" hangingPunct="1">
              <a:spcBef>
                <a:spcPct val="0"/>
              </a:spcBef>
              <a:buFontTx/>
              <a:buAutoNum type="arabicPeriod"/>
            </a:pPr>
            <a:r>
              <a:rPr lang="en-US" sz="1300" smtClean="0"/>
              <a:t>The PCS Guide has sample press releases</a:t>
            </a:r>
          </a:p>
          <a:p>
            <a:pPr marL="219075" indent="-219075" eaLnBrk="1" hangingPunct="1">
              <a:spcBef>
                <a:spcPct val="0"/>
              </a:spcBef>
              <a:buFontTx/>
              <a:buAutoNum type="arabicPeriod"/>
            </a:pPr>
            <a:r>
              <a:rPr lang="en-US" sz="1300" smtClean="0"/>
              <a:t>If you don’t succeed don’t become discouraged--keep trying</a:t>
            </a:r>
          </a:p>
          <a:p>
            <a:pPr marL="219075" indent="-219075" eaLnBrk="1" hangingPunct="1">
              <a:spcBef>
                <a:spcPct val="0"/>
              </a:spcBef>
              <a:buFontTx/>
              <a:buAutoNum type="arabicPeriod"/>
            </a:pPr>
            <a:endParaRPr lang="en-US" sz="130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7B0D2F-19A9-41FA-8C51-4024F2E8178F}" type="slidenum">
              <a:rPr lang="en-US" smtClean="0"/>
              <a:pPr fontAlgn="base">
                <a:spcBef>
                  <a:spcPct val="0"/>
                </a:spcBef>
                <a:spcAft>
                  <a:spcPct val="0"/>
                </a:spcAft>
                <a:defRPr/>
              </a:pPr>
              <a:t>65</a:t>
            </a:fld>
            <a:endParaRPr lang="en-US" dirty="0" smtClean="0"/>
          </a:p>
        </p:txBody>
      </p:sp>
      <p:sp>
        <p:nvSpPr>
          <p:cNvPr id="1392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92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buFontTx/>
              <a:buAutoNum type="arabicPeriod"/>
            </a:pPr>
            <a:r>
              <a:rPr lang="en-US" sz="1300" smtClean="0"/>
              <a:t>Basic Good manners tells us to return calls ASAP. </a:t>
            </a:r>
          </a:p>
          <a:p>
            <a:pPr marL="219075" indent="-219075" eaLnBrk="1" hangingPunct="1">
              <a:spcBef>
                <a:spcPct val="0"/>
              </a:spcBef>
              <a:buFontTx/>
              <a:buAutoNum type="arabicPeriod"/>
            </a:pPr>
            <a:r>
              <a:rPr lang="en-US" sz="1300" smtClean="0"/>
              <a:t> You may come across an interviewer who like to deliver a “loaded” question.  Some of these questions are designed to slant your answer . </a:t>
            </a:r>
          </a:p>
          <a:p>
            <a:pPr marL="219075" indent="-219075" eaLnBrk="1" hangingPunct="1">
              <a:spcBef>
                <a:spcPct val="0"/>
              </a:spcBef>
              <a:buFontTx/>
              <a:buAutoNum type="arabicPeriod"/>
            </a:pPr>
            <a:r>
              <a:rPr lang="en-US" sz="1300" smtClean="0"/>
              <a:t>Rephrase the question as you think it should be answered. Then make your points. Don’t let anyone put words in your mouth.</a:t>
            </a:r>
          </a:p>
          <a:p>
            <a:pPr marL="219075" indent="-219075" eaLnBrk="1" hangingPunct="1">
              <a:spcBef>
                <a:spcPct val="0"/>
              </a:spcBef>
            </a:pPr>
            <a:r>
              <a:rPr lang="en-US" sz="1300" smtClean="0"/>
              <a:t>4. Do not offer your personal feelings.  You are representing an organization AARP Tax-Aide.  You are speaking for Tax-Aides position.</a:t>
            </a:r>
          </a:p>
          <a:p>
            <a:pPr marL="219075" indent="-219075" eaLnBrk="1" hangingPunct="1">
              <a:spcBef>
                <a:spcPct val="0"/>
              </a:spcBef>
            </a:pPr>
            <a:r>
              <a:rPr lang="en-US" sz="1300" smtClean="0"/>
              <a:t>5. When a good article is written about Tax-Aide take the time to contact the reporter either by e-mail or telephone.  Give kudos' where they are due.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3A9BE67-FC41-408A-843A-1E8DF939AF12}" type="slidenum">
              <a:rPr lang="en-US" smtClean="0"/>
              <a:pPr fontAlgn="base">
                <a:spcBef>
                  <a:spcPct val="0"/>
                </a:spcBef>
                <a:spcAft>
                  <a:spcPct val="0"/>
                </a:spcAft>
                <a:defRPr/>
              </a:pPr>
              <a:t>66</a:t>
            </a:fld>
            <a:endParaRPr lang="en-US" dirty="0" smtClean="0"/>
          </a:p>
        </p:txBody>
      </p:sp>
      <p:sp>
        <p:nvSpPr>
          <p:cNvPr id="1402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02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buFontTx/>
              <a:buAutoNum type="arabicPeriod"/>
            </a:pPr>
            <a:r>
              <a:rPr lang="en-US" sz="1300" smtClean="0"/>
              <a:t>Create a local media listing</a:t>
            </a:r>
          </a:p>
          <a:p>
            <a:pPr marL="219075" indent="-219075" eaLnBrk="1" hangingPunct="1">
              <a:spcBef>
                <a:spcPct val="0"/>
              </a:spcBef>
              <a:buFontTx/>
              <a:buAutoNum type="arabicPeriod"/>
            </a:pPr>
            <a:r>
              <a:rPr lang="en-US" sz="1300" smtClean="0"/>
              <a:t>Keep in touch– don’t become a pest!</a:t>
            </a:r>
          </a:p>
          <a:p>
            <a:pPr marL="219075" indent="-219075" eaLnBrk="1" hangingPunct="1">
              <a:spcBef>
                <a:spcPct val="0"/>
              </a:spcBef>
              <a:buFontTx/>
              <a:buAutoNum type="arabicPeriod"/>
            </a:pPr>
            <a:r>
              <a:rPr lang="en-US" sz="1300" smtClean="0"/>
              <a:t>Set up a plan to get in print or on cable, radio or TV during peak periods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A4D2C7-4597-4AFE-9847-F558AAB0EA6B}" type="slidenum">
              <a:rPr lang="en-US" smtClean="0"/>
              <a:pPr fontAlgn="base">
                <a:spcBef>
                  <a:spcPct val="0"/>
                </a:spcBef>
                <a:spcAft>
                  <a:spcPct val="0"/>
                </a:spcAft>
                <a:defRPr/>
              </a:pPr>
              <a:t>67</a:t>
            </a:fld>
            <a:endParaRPr lang="en-US" dirty="0" smtClean="0"/>
          </a:p>
        </p:txBody>
      </p:sp>
      <p:sp>
        <p:nvSpPr>
          <p:cNvPr id="1413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13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pPr>
            <a:r>
              <a:rPr lang="en-US" smtClean="0"/>
              <a:t>Slides are combined.</a:t>
            </a:r>
          </a:p>
          <a:p>
            <a:pPr marL="219075" indent="-219075" eaLnBrk="1" hangingPunct="1">
              <a:spcBef>
                <a:spcPct val="0"/>
              </a:spcBef>
              <a:buFontTx/>
              <a:buAutoNum type="arabicPeriod"/>
            </a:pPr>
            <a:r>
              <a:rPr lang="en-US" sz="1300" smtClean="0"/>
              <a:t>You will probably meet with a Staff Reporter or a Feature editor</a:t>
            </a:r>
          </a:p>
          <a:p>
            <a:pPr marL="219075" indent="-219075" eaLnBrk="1" hangingPunct="1">
              <a:spcBef>
                <a:spcPct val="0"/>
              </a:spcBef>
              <a:buFontTx/>
              <a:buAutoNum type="arabicPeriod"/>
            </a:pPr>
            <a:r>
              <a:rPr lang="en-US" sz="1300" smtClean="0"/>
              <a:t>Try not to ramble</a:t>
            </a:r>
          </a:p>
          <a:p>
            <a:pPr marL="219075" indent="-219075" eaLnBrk="1" hangingPunct="1">
              <a:spcBef>
                <a:spcPct val="0"/>
              </a:spcBef>
              <a:buFontTx/>
              <a:buAutoNum type="arabicPeriod"/>
            </a:pPr>
            <a:r>
              <a:rPr lang="en-US" sz="1300" smtClean="0"/>
              <a:t>Avoid acronyms-very confusing to the public</a:t>
            </a:r>
          </a:p>
          <a:p>
            <a:pPr marL="219075" indent="-219075" eaLnBrk="1" hangingPunct="1">
              <a:spcBef>
                <a:spcPct val="0"/>
              </a:spcBef>
              <a:buFontTx/>
              <a:buAutoNum type="arabicPeriod"/>
            </a:pPr>
            <a:r>
              <a:rPr lang="en-US" sz="1300" smtClean="0"/>
              <a:t>Know your facts</a:t>
            </a:r>
          </a:p>
          <a:p>
            <a:pPr marL="219075" indent="-219075" eaLnBrk="1" hangingPunct="1">
              <a:spcBef>
                <a:spcPct val="0"/>
              </a:spcBef>
              <a:buFontTx/>
              <a:buAutoNum type="arabicPeriod"/>
            </a:pPr>
            <a:r>
              <a:rPr lang="en-US" sz="1300" smtClean="0"/>
              <a:t>Off Air Interview--have a cheat sheet handy for yourself-include brief facts you wish to emphasize </a:t>
            </a:r>
          </a:p>
          <a:p>
            <a:pPr marL="219075" indent="-219075" eaLnBrk="1" hangingPunct="1">
              <a:spcBef>
                <a:spcPct val="0"/>
              </a:spcBef>
              <a:buFontTx/>
              <a:buAutoNum type="arabicPeriod"/>
            </a:pPr>
            <a:endParaRPr lang="en-US" sz="130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269DA7-D290-4B0E-A28C-AB6526F3709C}" type="slidenum">
              <a:rPr lang="en-US" smtClean="0"/>
              <a:pPr fontAlgn="base">
                <a:spcBef>
                  <a:spcPct val="0"/>
                </a:spcBef>
                <a:spcAft>
                  <a:spcPct val="0"/>
                </a:spcAft>
                <a:defRPr/>
              </a:pPr>
              <a:t>69</a:t>
            </a:fld>
            <a:endParaRPr lang="en-US" dirty="0" smtClean="0"/>
          </a:p>
        </p:txBody>
      </p:sp>
      <p:sp>
        <p:nvSpPr>
          <p:cNvPr id="1423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23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buFontTx/>
              <a:buAutoNum type="arabicPeriod"/>
            </a:pPr>
            <a:r>
              <a:rPr lang="en-US" sz="1300" smtClean="0"/>
              <a:t>Mail or fax a news release one to two weeks before the event</a:t>
            </a:r>
          </a:p>
          <a:p>
            <a:pPr marL="219075" indent="-219075" eaLnBrk="1" hangingPunct="1">
              <a:spcBef>
                <a:spcPct val="0"/>
              </a:spcBef>
              <a:buFontTx/>
              <a:buAutoNum type="arabicPeriod"/>
            </a:pPr>
            <a:r>
              <a:rPr lang="en-US" sz="1300" smtClean="0"/>
              <a:t>Ensure that the radio station produces news.</a:t>
            </a:r>
          </a:p>
          <a:p>
            <a:pPr marL="219075" indent="-219075" eaLnBrk="1" hangingPunct="1">
              <a:spcBef>
                <a:spcPct val="0"/>
              </a:spcBef>
              <a:buFontTx/>
              <a:buAutoNum type="arabicPeriod"/>
            </a:pPr>
            <a:r>
              <a:rPr lang="en-US" sz="1300" smtClean="0"/>
              <a:t>If your on air—never be late</a:t>
            </a:r>
          </a:p>
          <a:p>
            <a:pPr marL="219075" indent="-219075" eaLnBrk="1" hangingPunct="1">
              <a:spcBef>
                <a:spcPct val="0"/>
              </a:spcBef>
              <a:buFontTx/>
              <a:buAutoNum type="arabicPeriod"/>
            </a:pPr>
            <a:r>
              <a:rPr lang="en-US" sz="1300" smtClean="0"/>
              <a:t>If it’s a talk show speak directly into the microphone</a:t>
            </a:r>
          </a:p>
          <a:p>
            <a:pPr marL="219075" indent="-219075" eaLnBrk="1" hangingPunct="1">
              <a:spcBef>
                <a:spcPct val="0"/>
              </a:spcBef>
              <a:buFontTx/>
              <a:buAutoNum type="arabicPeriod"/>
            </a:pPr>
            <a:r>
              <a:rPr lang="en-US" sz="1300" smtClean="0"/>
              <a:t>Try not to cough or clear you throat</a:t>
            </a:r>
          </a:p>
          <a:p>
            <a:pPr marL="219075" indent="-219075" eaLnBrk="1" hangingPunct="1">
              <a:spcBef>
                <a:spcPct val="0"/>
              </a:spcBef>
              <a:buFontTx/>
              <a:buAutoNum type="arabicPeriod"/>
            </a:pPr>
            <a:r>
              <a:rPr lang="en-US" sz="1300" smtClean="0"/>
              <a:t>Beware-some reporters may use off-hand remarks made prior or after taping</a:t>
            </a:r>
          </a:p>
          <a:p>
            <a:pPr marL="219075" indent="-219075" eaLnBrk="1" hangingPunct="1">
              <a:spcBef>
                <a:spcPct val="0"/>
              </a:spcBef>
              <a:buFontTx/>
              <a:buAutoNum type="arabicPeriod"/>
            </a:pPr>
            <a:r>
              <a:rPr lang="en-US" sz="1300" smtClean="0"/>
              <a:t>Call prior to sending the release</a:t>
            </a:r>
          </a:p>
          <a:p>
            <a:pPr marL="219075" indent="-219075" eaLnBrk="1" hangingPunct="1">
              <a:spcBef>
                <a:spcPct val="0"/>
              </a:spcBef>
              <a:buFontTx/>
              <a:buAutoNum type="arabicPeriod"/>
            </a:pPr>
            <a:r>
              <a:rPr lang="en-US" sz="1300" smtClean="0"/>
              <a:t>Return phone calls from reporters ASAP</a:t>
            </a:r>
          </a:p>
          <a:p>
            <a:pPr marL="219075" indent="-219075" eaLnBrk="1" hangingPunct="1">
              <a:spcBef>
                <a:spcPct val="0"/>
              </a:spcBef>
              <a:buFontTx/>
              <a:buAutoNum type="arabicPeriod"/>
            </a:pPr>
            <a:r>
              <a:rPr lang="en-US" sz="1300" smtClean="0"/>
              <a:t>Check back with reporter to see if they need any other information.</a:t>
            </a:r>
          </a:p>
          <a:p>
            <a:pPr marL="219075" indent="-219075" eaLnBrk="1" hangingPunct="1">
              <a:spcBef>
                <a:spcPct val="0"/>
              </a:spcBef>
              <a:buFontTx/>
              <a:buAutoNum type="arabicPeriod"/>
            </a:pPr>
            <a:endParaRPr lang="en-US" sz="130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19D151C-EADE-435D-A6D3-A3EF751080AC}" type="slidenum">
              <a:rPr lang="en-US" smtClean="0"/>
              <a:pPr fontAlgn="base">
                <a:spcBef>
                  <a:spcPct val="0"/>
                </a:spcBef>
                <a:spcAft>
                  <a:spcPct val="0"/>
                </a:spcAft>
                <a:defRPr/>
              </a:pPr>
              <a:t>70</a:t>
            </a:fld>
            <a:endParaRPr lang="en-US" dirty="0" smtClean="0"/>
          </a:p>
        </p:txBody>
      </p:sp>
      <p:sp>
        <p:nvSpPr>
          <p:cNvPr id="1433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336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buFontTx/>
              <a:buAutoNum type="arabicPeriod"/>
            </a:pPr>
            <a:r>
              <a:rPr lang="en-US" sz="1300" smtClean="0"/>
              <a:t>Anticipate Questions</a:t>
            </a:r>
          </a:p>
          <a:p>
            <a:pPr marL="219075" indent="-219075" eaLnBrk="1" hangingPunct="1">
              <a:spcBef>
                <a:spcPct val="0"/>
              </a:spcBef>
              <a:buFontTx/>
              <a:buAutoNum type="arabicPeriod"/>
            </a:pPr>
            <a:r>
              <a:rPr lang="en-US" sz="1300" smtClean="0"/>
              <a:t>Develop Key phrases you would like to hear on the air</a:t>
            </a:r>
          </a:p>
          <a:p>
            <a:pPr marL="219075" indent="-219075" eaLnBrk="1" hangingPunct="1">
              <a:spcBef>
                <a:spcPct val="0"/>
              </a:spcBef>
              <a:buFontTx/>
              <a:buAutoNum type="arabicPeriod"/>
            </a:pPr>
            <a:r>
              <a:rPr lang="en-US" sz="1300" smtClean="0"/>
              <a:t>Don’t overuse statistics</a:t>
            </a:r>
          </a:p>
          <a:p>
            <a:pPr marL="219075" indent="-219075" eaLnBrk="1" hangingPunct="1">
              <a:spcBef>
                <a:spcPct val="0"/>
              </a:spcBef>
              <a:buFontTx/>
              <a:buAutoNum type="arabicPeriod"/>
            </a:pPr>
            <a:r>
              <a:rPr lang="en-US" sz="1300" smtClean="0"/>
              <a:t>Watch “uhs” or ‘ums” or “you knows”</a:t>
            </a:r>
          </a:p>
          <a:p>
            <a:pPr marL="219075" indent="-219075" eaLnBrk="1" hangingPunct="1">
              <a:spcBef>
                <a:spcPct val="0"/>
              </a:spcBef>
              <a:buFontTx/>
              <a:buAutoNum type="arabicPeriod"/>
            </a:pPr>
            <a:r>
              <a:rPr lang="en-US" sz="1300" smtClean="0"/>
              <a:t>Know your subject matter</a:t>
            </a:r>
          </a:p>
          <a:p>
            <a:pPr marL="219075" indent="-219075" eaLnBrk="1" hangingPunct="1">
              <a:spcBef>
                <a:spcPct val="0"/>
              </a:spcBef>
              <a:buFontTx/>
              <a:buAutoNum type="arabicPeriod"/>
            </a:pPr>
            <a:r>
              <a:rPr lang="en-US" sz="1300" smtClean="0"/>
              <a:t>Try to keep relaxed</a:t>
            </a:r>
          </a:p>
          <a:p>
            <a:pPr marL="219075" indent="-219075" eaLnBrk="1" hangingPunct="1">
              <a:spcBef>
                <a:spcPct val="0"/>
              </a:spcBef>
              <a:buFontTx/>
              <a:buAutoNum type="arabicPeriod"/>
            </a:pPr>
            <a:r>
              <a:rPr lang="en-US" sz="1300" smtClean="0"/>
              <a:t>If you don’t know say so—or I’ll have to get back to you on that</a:t>
            </a:r>
          </a:p>
          <a:p>
            <a:pPr marL="219075" indent="-219075" eaLnBrk="1" hangingPunct="1">
              <a:spcBef>
                <a:spcPct val="0"/>
              </a:spcBef>
            </a:pPr>
            <a:r>
              <a:rPr lang="en-US" smtClean="0"/>
              <a:t>7. </a:t>
            </a:r>
            <a:r>
              <a:rPr lang="en-US" sz="1300" smtClean="0"/>
              <a:t>Know the program – listen or watch before the interview</a:t>
            </a:r>
          </a:p>
          <a:p>
            <a:pPr marL="219075" indent="-219075" eaLnBrk="1" hangingPunct="1">
              <a:spcBef>
                <a:spcPct val="0"/>
              </a:spcBef>
              <a:buFontTx/>
              <a:buAutoNum type="arabicPeriod"/>
            </a:pPr>
            <a:endParaRPr lang="en-US" sz="1300" smtClean="0"/>
          </a:p>
          <a:p>
            <a:pPr marL="219075" indent="-219075" eaLnBrk="1" hangingPunct="1">
              <a:spcBef>
                <a:spcPct val="0"/>
              </a:spcBef>
            </a:pPr>
            <a:endParaRPr lang="en-US" sz="13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F2C501A-B6AE-4B60-B538-059D9BEC15AB}" type="slidenum">
              <a:rPr lang="en-US" smtClean="0"/>
              <a:pPr fontAlgn="base">
                <a:spcBef>
                  <a:spcPct val="0"/>
                </a:spcBef>
                <a:spcAft>
                  <a:spcPct val="0"/>
                </a:spcAft>
                <a:defRPr/>
              </a:pPr>
              <a:t>10</a:t>
            </a:fld>
            <a:endParaRPr lang="en-US" dirty="0" smtClean="0"/>
          </a:p>
        </p:txBody>
      </p:sp>
      <p:sp>
        <p:nvSpPr>
          <p:cNvPr id="1075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pPr>
            <a:r>
              <a:rPr lang="en-US" sz="1300" smtClean="0"/>
              <a:t>At the base of our efforts/role as PCS we act as a member of the State Management Team (SMT).   </a:t>
            </a:r>
          </a:p>
          <a:p>
            <a:pPr marL="219075" indent="-219075" eaLnBrk="1" hangingPunct="1">
              <a:spcBef>
                <a:spcPct val="0"/>
              </a:spcBef>
              <a:buFontTx/>
              <a:buAutoNum type="arabicPeriod"/>
            </a:pPr>
            <a:r>
              <a:rPr lang="en-US" sz="1300" smtClean="0"/>
              <a:t>How do you perceive you should communicate with your management partners?</a:t>
            </a:r>
          </a:p>
          <a:p>
            <a:pPr marL="219075" indent="-219075" eaLnBrk="1" hangingPunct="1">
              <a:spcBef>
                <a:spcPct val="0"/>
              </a:spcBef>
              <a:buFontTx/>
              <a:buAutoNum type="arabicPeriod"/>
            </a:pPr>
            <a:r>
              <a:rPr lang="en-US" sz="1300" smtClean="0"/>
              <a:t>Have you considered an internal newsletter for your coordinators? </a:t>
            </a:r>
          </a:p>
          <a:p>
            <a:pPr marL="219075" indent="-219075" eaLnBrk="1" hangingPunct="1">
              <a:spcBef>
                <a:spcPct val="0"/>
              </a:spcBef>
              <a:buFontTx/>
              <a:buAutoNum type="arabicPeriod"/>
            </a:pPr>
            <a:r>
              <a:rPr lang="en-US" sz="1300" smtClean="0"/>
              <a:t>How do you perceive  you will interact with your fellow team members of the State Management Team?</a:t>
            </a:r>
          </a:p>
          <a:p>
            <a:pPr marL="219075" indent="-219075" eaLnBrk="1" hangingPunct="1">
              <a:spcBef>
                <a:spcPct val="0"/>
              </a:spcBef>
            </a:pPr>
            <a:endParaRPr lang="en-US" sz="1300" smtClean="0"/>
          </a:p>
          <a:p>
            <a:pPr marL="219075" indent="-219075" eaLnBrk="1" hangingPunct="1">
              <a:spcBef>
                <a:spcPct val="0"/>
              </a:spcBef>
            </a:pPr>
            <a:r>
              <a:rPr lang="en-US" sz="1300" smtClean="0"/>
              <a:t>Other roles specific to the state.  Ex. Newsletter to volunteers.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991964-EC5C-4BDA-8828-E149CC7592A1}" type="slidenum">
              <a:rPr lang="en-US" smtClean="0"/>
              <a:pPr fontAlgn="base">
                <a:spcBef>
                  <a:spcPct val="0"/>
                </a:spcBef>
                <a:spcAft>
                  <a:spcPct val="0"/>
                </a:spcAft>
                <a:defRPr/>
              </a:pPr>
              <a:t>71</a:t>
            </a:fld>
            <a:endParaRPr lang="en-US" dirty="0" smtClean="0"/>
          </a:p>
        </p:txBody>
      </p:sp>
      <p:sp>
        <p:nvSpPr>
          <p:cNvPr id="144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438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New slide  on Public service </a:t>
            </a:r>
          </a:p>
          <a:p>
            <a:pPr eaLnBrk="1" hangingPunct="1">
              <a:spcBef>
                <a:spcPct val="0"/>
              </a:spcBef>
            </a:pPr>
            <a:r>
              <a:rPr lang="en-US" smtClean="0"/>
              <a:t>1</a:t>
            </a:r>
            <a:r>
              <a:rPr lang="en-US" sz="1300" smtClean="0"/>
              <a:t>. Keep it simple</a:t>
            </a:r>
          </a:p>
          <a:p>
            <a:pPr eaLnBrk="1" hangingPunct="1">
              <a:spcBef>
                <a:spcPct val="0"/>
              </a:spcBef>
            </a:pPr>
            <a:r>
              <a:rPr lang="en-US" sz="1300" smtClean="0"/>
              <a:t>2. Can be used for Cable, TV, Radio, Newspaper or Newsletters, Church and Organizational Bulletins, Local Theatres </a:t>
            </a:r>
          </a:p>
          <a:p>
            <a:pPr eaLnBrk="1" hangingPunct="1">
              <a:spcBef>
                <a:spcPct val="0"/>
              </a:spcBef>
            </a:pPr>
            <a:r>
              <a:rPr lang="en-US" sz="1300" smtClean="0"/>
              <a:t>Stress the Free electronic filing</a:t>
            </a:r>
          </a:p>
          <a:p>
            <a:pPr eaLnBrk="1" hangingPunct="1">
              <a:spcBef>
                <a:spcPct val="0"/>
              </a:spcBef>
            </a:pPr>
            <a:r>
              <a:rPr lang="en-US" sz="1300" smtClean="0"/>
              <a:t>.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BE1285E-48BC-4748-A342-68F77490C85D}" type="slidenum">
              <a:rPr lang="en-US" smtClean="0"/>
              <a:pPr fontAlgn="base">
                <a:spcBef>
                  <a:spcPct val="0"/>
                </a:spcBef>
                <a:spcAft>
                  <a:spcPct val="0"/>
                </a:spcAft>
                <a:defRPr/>
              </a:pPr>
              <a:t>72</a:t>
            </a:fld>
            <a:endParaRPr lang="en-US" dirty="0" smtClean="0"/>
          </a:p>
        </p:txBody>
      </p:sp>
      <p:sp>
        <p:nvSpPr>
          <p:cNvPr id="1454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54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300" smtClean="0"/>
              <a:t>New slide -Recruitment-30 second ads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CE8405D-7890-44F4-96F3-963F694F8C85}" type="slidenum">
              <a:rPr lang="en-US" smtClean="0"/>
              <a:pPr fontAlgn="base">
                <a:spcBef>
                  <a:spcPct val="0"/>
                </a:spcBef>
                <a:spcAft>
                  <a:spcPct val="0"/>
                </a:spcAft>
                <a:defRPr/>
              </a:pPr>
              <a:t>73</a:t>
            </a:fld>
            <a:endParaRPr lang="en-US" dirty="0" smtClean="0"/>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64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19075" indent="-219075" eaLnBrk="1" hangingPunct="1">
              <a:spcBef>
                <a:spcPct val="0"/>
              </a:spcBef>
            </a:pPr>
            <a:r>
              <a:rPr lang="en-US" smtClean="0"/>
              <a:t>New slide</a:t>
            </a:r>
          </a:p>
          <a:p>
            <a:pPr marL="219075" indent="-219075" eaLnBrk="1" hangingPunct="1">
              <a:spcBef>
                <a:spcPct val="0"/>
              </a:spcBef>
              <a:buFontTx/>
              <a:buAutoNum type="arabicPeriod"/>
            </a:pPr>
            <a:r>
              <a:rPr lang="en-US" sz="1300" smtClean="0"/>
              <a:t>Share good news in your state-New equipment-new partners</a:t>
            </a:r>
          </a:p>
          <a:p>
            <a:pPr marL="219075" indent="-219075" eaLnBrk="1" hangingPunct="1">
              <a:spcBef>
                <a:spcPct val="0"/>
              </a:spcBef>
              <a:buFontTx/>
              <a:buAutoNum type="arabicPeriod"/>
            </a:pPr>
            <a:r>
              <a:rPr lang="en-US" sz="1300" smtClean="0"/>
              <a:t>Advise cannot accept remuneration or gifts from clients</a:t>
            </a:r>
          </a:p>
          <a:p>
            <a:pPr marL="219075" indent="-219075" eaLnBrk="1" hangingPunct="1">
              <a:spcBef>
                <a:spcPct val="0"/>
              </a:spcBef>
              <a:buFontTx/>
              <a:buAutoNum type="arabicPeriod"/>
            </a:pPr>
            <a:r>
              <a:rPr lang="en-US" sz="1300" smtClean="0"/>
              <a:t>Must follow direction in recording Federal and State Returns</a:t>
            </a:r>
          </a:p>
          <a:p>
            <a:pPr marL="219075" indent="-219075" eaLnBrk="1" hangingPunct="1">
              <a:spcBef>
                <a:spcPct val="0"/>
              </a:spcBef>
              <a:buFontTx/>
              <a:buAutoNum type="arabicPeriod"/>
            </a:pPr>
            <a:r>
              <a:rPr lang="en-US" sz="1300" smtClean="0"/>
              <a:t>Lets counselors know of new site openings in their area.</a:t>
            </a:r>
          </a:p>
          <a:p>
            <a:pPr marL="219075" indent="-219075" eaLnBrk="1" hangingPunct="1">
              <a:spcBef>
                <a:spcPct val="0"/>
              </a:spcBef>
              <a:buFontTx/>
              <a:buAutoNum type="arabicPeriod"/>
            </a:pPr>
            <a:endParaRPr lang="en-US" sz="130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p:spPr>
      </p:sp>
      <p:sp>
        <p:nvSpPr>
          <p:cNvPr id="14745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SMS is instant text messaging</a:t>
            </a:r>
          </a:p>
          <a:p>
            <a:r>
              <a:rPr lang="en-US" smtClean="0"/>
              <a:t>195  </a:t>
            </a:r>
            <a:r>
              <a:rPr lang="en-US" b="1" smtClean="0"/>
              <a:t>Million Twitter users 65 million tweets/day</a:t>
            </a:r>
          </a:p>
          <a:p>
            <a:r>
              <a:rPr lang="en-US" b="1" smtClean="0"/>
              <a:t>5</a:t>
            </a:r>
            <a:r>
              <a:rPr lang="en-US" smtClean="0"/>
              <a:t>00 million active facebook users</a:t>
            </a:r>
          </a:p>
        </p:txBody>
      </p:sp>
      <p:sp>
        <p:nvSpPr>
          <p:cNvPr id="4" name="Slide Number Placeholder 3"/>
          <p:cNvSpPr>
            <a:spLocks noGrp="1"/>
          </p:cNvSpPr>
          <p:nvPr>
            <p:ph type="sldNum" sz="quarter" idx="5"/>
          </p:nvPr>
        </p:nvSpPr>
        <p:spPr/>
        <p:txBody>
          <a:bodyPr/>
          <a:lstStyle/>
          <a:p>
            <a:pPr>
              <a:defRPr/>
            </a:pPr>
            <a:fld id="{F5FBF8DD-98A4-4C37-97E3-7D30D88F7FEB}" type="slidenum">
              <a:rPr lang="en-US" smtClean="0"/>
              <a:pPr>
                <a:defRPr/>
              </a:pPr>
              <a:t>76</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p:spPr>
      </p:sp>
      <p:sp>
        <p:nvSpPr>
          <p:cNvPr id="14848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Add NE facebook site to this</a:t>
            </a:r>
          </a:p>
        </p:txBody>
      </p:sp>
      <p:sp>
        <p:nvSpPr>
          <p:cNvPr id="4" name="Slide Number Placeholder 3"/>
          <p:cNvSpPr>
            <a:spLocks noGrp="1"/>
          </p:cNvSpPr>
          <p:nvPr>
            <p:ph type="sldNum" sz="quarter" idx="5"/>
          </p:nvPr>
        </p:nvSpPr>
        <p:spPr/>
        <p:txBody>
          <a:bodyPr/>
          <a:lstStyle/>
          <a:p>
            <a:pPr>
              <a:defRPr/>
            </a:pPr>
            <a:fld id="{1B296A52-3249-4F41-9B7F-6EDA22764C0B}" type="slidenum">
              <a:rPr lang="en-US" smtClean="0"/>
              <a:pPr>
                <a:defRPr/>
              </a:pPr>
              <a:t>83</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492A2AC-ADE3-4251-B032-E1D106E002D4}" type="slidenum">
              <a:rPr lang="en-US" smtClean="0"/>
              <a:pPr fontAlgn="base">
                <a:spcBef>
                  <a:spcPct val="0"/>
                </a:spcBef>
                <a:spcAft>
                  <a:spcPct val="0"/>
                </a:spcAft>
                <a:defRPr/>
              </a:pPr>
              <a:t>85</a:t>
            </a:fld>
            <a:endParaRPr lang="en-US" dirty="0" smtClean="0"/>
          </a:p>
        </p:txBody>
      </p:sp>
      <p:sp>
        <p:nvSpPr>
          <p:cNvPr id="1495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95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089503-7CE0-484F-B085-27FFF58921BF}" type="slidenum">
              <a:rPr lang="en-US" smtClean="0"/>
              <a:pPr fontAlgn="base">
                <a:spcBef>
                  <a:spcPct val="0"/>
                </a:spcBef>
                <a:spcAft>
                  <a:spcPct val="0"/>
                </a:spcAft>
                <a:defRPr/>
              </a:pPr>
              <a:t>86</a:t>
            </a:fld>
            <a:endParaRPr lang="en-US" dirty="0" smtClean="0"/>
          </a:p>
        </p:txBody>
      </p:sp>
      <p:sp>
        <p:nvSpPr>
          <p:cNvPr id="150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05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p:spPr>
      </p:sp>
      <p:sp>
        <p:nvSpPr>
          <p:cNvPr id="1515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4BF68B9A-58BF-4F12-8C00-447593624718}" type="slidenum">
              <a:rPr lang="en-US" smtClean="0"/>
              <a:pPr>
                <a:defRPr/>
              </a:pPr>
              <a:t>87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88B779-CA98-4616-ACDA-41347A7157C3}" type="slidenum">
              <a:rPr lang="en-US" smtClean="0"/>
              <a:pPr fontAlgn="base">
                <a:spcBef>
                  <a:spcPct val="0"/>
                </a:spcBef>
                <a:spcAft>
                  <a:spcPct val="0"/>
                </a:spcAft>
                <a:defRPr/>
              </a:pPr>
              <a:t>93</a:t>
            </a:fld>
            <a:endParaRPr lang="en-US" dirty="0" smtClean="0"/>
          </a:p>
        </p:txBody>
      </p:sp>
      <p:sp>
        <p:nvSpPr>
          <p:cNvPr id="152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25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Work with SC to set up meetings and agendas. Communicate PCS role to SMT, especially if new PCS. Try  to get others to work with you, especially in recruiting and getting partnerships.</a:t>
            </a:r>
          </a:p>
        </p:txBody>
      </p:sp>
      <p:sp>
        <p:nvSpPr>
          <p:cNvPr id="4" name="Slide Number Placeholder 3"/>
          <p:cNvSpPr>
            <a:spLocks noGrp="1"/>
          </p:cNvSpPr>
          <p:nvPr>
            <p:ph type="sldNum" sz="quarter" idx="5"/>
          </p:nvPr>
        </p:nvSpPr>
        <p:spPr/>
        <p:txBody>
          <a:bodyPr/>
          <a:lstStyle/>
          <a:p>
            <a:pPr>
              <a:defRPr/>
            </a:pPr>
            <a:fld id="{467D9D9C-9408-42AF-8DEA-60E2CDC7C527}" type="slidenum">
              <a:rPr lang="en-US" smtClean="0"/>
              <a:pPr>
                <a:defRPr/>
              </a:pPr>
              <a:t>11</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806E28-5980-4C06-AFA9-6406AFADD463}" type="slidenum">
              <a:rPr lang="en-US" smtClean="0"/>
              <a:pPr fontAlgn="base">
                <a:spcBef>
                  <a:spcPct val="0"/>
                </a:spcBef>
                <a:spcAft>
                  <a:spcPct val="0"/>
                </a:spcAft>
                <a:defRPr/>
              </a:pPr>
              <a:t>12</a:t>
            </a:fld>
            <a:endParaRPr lang="en-US" dirty="0" smtClean="0"/>
          </a:p>
        </p:txBody>
      </p:sp>
      <p:sp>
        <p:nvSpPr>
          <p:cNvPr id="1095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D19ECAF-9054-4064-9172-C9A5B4EB9AD2}" type="slidenum">
              <a:rPr lang="en-US" smtClean="0"/>
              <a:pPr fontAlgn="base">
                <a:spcBef>
                  <a:spcPct val="0"/>
                </a:spcBef>
                <a:spcAft>
                  <a:spcPct val="0"/>
                </a:spcAft>
                <a:defRPr/>
              </a:pPr>
              <a:t>13</a:t>
            </a:fld>
            <a:endParaRPr lang="en-US" dirty="0" smtClean="0"/>
          </a:p>
        </p:txBody>
      </p:sp>
      <p:sp>
        <p:nvSpPr>
          <p:cNvPr id="11059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110596" name="Rectangle 3"/>
          <p:cNvSpPr>
            <a:spLocks noGrp="1" noChangeArrowheads="1"/>
          </p:cNvSpPr>
          <p:nvPr>
            <p:ph type="body" idx="1"/>
          </p:nvPr>
        </p:nvSpPr>
        <p:spPr bwMode="auto">
          <a:xfrm>
            <a:off x="685800" y="4344988"/>
            <a:ext cx="5486400" cy="4113212"/>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t>As a new PCS in a state that had not had one for awhile, there was no PCS plan in place. We also had a new SC, a new Training Coordinator and also had a DC that we had to get rid of. So everything was in a turmoil. We rearranged sites, lost volunteers and needed to find some money and equipment.</a:t>
            </a:r>
          </a:p>
          <a:p>
            <a:pPr eaLnBrk="1" hangingPunct="1">
              <a:spcBef>
                <a:spcPct val="0"/>
              </a:spcBef>
            </a:pPr>
            <a:endParaRPr lang="en-US" smtClean="0"/>
          </a:p>
          <a:p>
            <a:pPr eaLnBrk="1" hangingPunct="1">
              <a:spcBef>
                <a:spcPct val="0"/>
              </a:spcBef>
            </a:pPr>
            <a:r>
              <a:rPr lang="en-US" smtClean="0"/>
              <a:t>As a PCS, I set up a spreadsheet of the largest businesses, colleges and other sites throughout Nebraska that we could contact for funds, volunteers and equipment. I set up pamphlets, which included AARP Tax-Aide handouts, volunteer postcards, a statistic document and information letter.  The SC, a new PVC and I worked together to contact as many of the resources that we could. </a:t>
            </a:r>
          </a:p>
          <a:p>
            <a:pPr eaLnBrk="1" hangingPunct="1">
              <a:spcBef>
                <a:spcPct val="0"/>
              </a:spcBef>
            </a:pPr>
            <a:endParaRPr lang="en-US" smtClean="0"/>
          </a:p>
          <a:p>
            <a:pPr eaLnBrk="1" hangingPunct="1">
              <a:spcBef>
                <a:spcPct val="0"/>
              </a:spcBef>
            </a:pPr>
            <a:r>
              <a:rPr lang="en-US" smtClean="0"/>
              <a:t>We encouraged DC’s throughout the state to contact their local Wal-Mart and other businesses for resources. We met with some resistance since they said that’s not their job.</a:t>
            </a:r>
          </a:p>
          <a:p>
            <a:pPr eaLnBrk="1" hangingPunct="1">
              <a:spcBef>
                <a:spcPct val="0"/>
              </a:spcBef>
            </a:pPr>
            <a:endParaRPr lang="en-US" smtClean="0"/>
          </a:p>
          <a:p>
            <a:pPr eaLnBrk="1" hangingPunct="1">
              <a:spcBef>
                <a:spcPct val="0"/>
              </a:spcBef>
            </a:pPr>
            <a:r>
              <a:rPr lang="en-US" smtClean="0"/>
              <a:t>With National's assistance I prepared several grant applications since we were in the red with National.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1F28091-BCEB-4A77-842B-AFAE1EDE2D3B}" type="slidenum">
              <a:rPr lang="en-US" smtClean="0"/>
              <a:pPr>
                <a:defRPr/>
              </a:pPr>
              <a:t>14</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p:spPr>
      </p:sp>
      <p:sp>
        <p:nvSpPr>
          <p:cNvPr id="112643"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C5269F8F-0404-49F6-90A7-F3B4CFB3E96D}" type="slidenum">
              <a:rPr lang="en-US" smtClean="0"/>
              <a:pPr>
                <a:defRPr/>
              </a:pPr>
              <a:t>15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useBgFill="1">
        <p:nvSpPr>
          <p:cNvPr id="5" name="Rounded Rectangle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dirty="0"/>
          </a:p>
        </p:txBody>
      </p:sp>
      <p:sp>
        <p:nvSpPr>
          <p:cNvPr id="6" name="Rectangle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 name="Rectangle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0" name="Rectangle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en-US" smtClean="0"/>
              <a:t>Click to edit Master title style</a:t>
            </a:r>
            <a:endParaRPr lang="en-US"/>
          </a:p>
        </p:txBody>
      </p:sp>
      <p:sp>
        <p:nvSpPr>
          <p:cNvPr id="11" name="Date Placeholder 27"/>
          <p:cNvSpPr>
            <a:spLocks noGrp="1"/>
          </p:cNvSpPr>
          <p:nvPr>
            <p:ph type="dt" sz="half" idx="10"/>
          </p:nvPr>
        </p:nvSpPr>
        <p:spPr/>
        <p:txBody>
          <a:bodyPr/>
          <a:lstStyle>
            <a:lvl1pPr>
              <a:defRPr/>
            </a:lvl1pPr>
          </a:lstStyle>
          <a:p>
            <a:pPr>
              <a:defRPr/>
            </a:pPr>
            <a:fld id="{3616CDAF-A6C8-401C-8D98-0CACB1808A60}" type="datetime1">
              <a:rPr lang="en-US"/>
              <a:pPr>
                <a:defRPr/>
              </a:pPr>
              <a:t>9/1/2011</a:t>
            </a:fld>
            <a:endParaRPr lang="en-US" dirty="0"/>
          </a:p>
        </p:txBody>
      </p:sp>
      <p:sp>
        <p:nvSpPr>
          <p:cNvPr id="12" name="Footer Placeholder 16"/>
          <p:cNvSpPr>
            <a:spLocks noGrp="1"/>
          </p:cNvSpPr>
          <p:nvPr>
            <p:ph type="ftr" sz="quarter" idx="11"/>
          </p:nvPr>
        </p:nvSpPr>
        <p:spPr/>
        <p:txBody>
          <a:bodyPr/>
          <a:lstStyle>
            <a:lvl1pPr>
              <a:defRPr/>
            </a:lvl1pPr>
          </a:lstStyle>
          <a:p>
            <a:pPr>
              <a:defRPr/>
            </a:pPr>
            <a:r>
              <a:rPr lang="en-US"/>
              <a:t>New PCS Training - July 21-23, 2010</a:t>
            </a:r>
          </a:p>
        </p:txBody>
      </p:sp>
      <p:sp>
        <p:nvSpPr>
          <p:cNvPr id="13" name="Slide Number Placeholder 28"/>
          <p:cNvSpPr>
            <a:spLocks noGrp="1"/>
          </p:cNvSpPr>
          <p:nvPr>
            <p:ph type="sldNum" sz="quarter" idx="12"/>
          </p:nvPr>
        </p:nvSpPr>
        <p:spPr/>
        <p:txBody>
          <a:bodyPr/>
          <a:lstStyle>
            <a:lvl1pPr>
              <a:defRPr sz="1400">
                <a:solidFill>
                  <a:srgbClr val="FFFFFF"/>
                </a:solidFill>
              </a:defRPr>
            </a:lvl1pPr>
          </a:lstStyle>
          <a:p>
            <a:pPr>
              <a:defRPr/>
            </a:pPr>
            <a:fld id="{ACFBD3FB-B87C-476E-B739-BAAE9D75A34A}" type="slidenum">
              <a:rPr lang="en-US"/>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670C8ACB-0CDD-43E5-AC15-650DB8A1D997}" type="datetime1">
              <a:rPr lang="en-US"/>
              <a:pPr>
                <a:defRPr/>
              </a:pPr>
              <a:t>9/1/2011</a:t>
            </a:fld>
            <a:endParaRPr lang="en-US" dirty="0"/>
          </a:p>
        </p:txBody>
      </p:sp>
      <p:sp>
        <p:nvSpPr>
          <p:cNvPr id="5" name="Footer Placeholder 2"/>
          <p:cNvSpPr>
            <a:spLocks noGrp="1"/>
          </p:cNvSpPr>
          <p:nvPr>
            <p:ph type="ftr" sz="quarter" idx="11"/>
          </p:nvPr>
        </p:nvSpPr>
        <p:spPr/>
        <p:txBody>
          <a:bodyPr/>
          <a:lstStyle>
            <a:lvl1pPr>
              <a:defRPr/>
            </a:lvl1pPr>
          </a:lstStyle>
          <a:p>
            <a:pPr>
              <a:defRPr/>
            </a:pPr>
            <a:r>
              <a:rPr lang="en-US"/>
              <a:t>New PCS Training - July 21-23, 2010</a:t>
            </a:r>
          </a:p>
        </p:txBody>
      </p:sp>
      <p:sp>
        <p:nvSpPr>
          <p:cNvPr id="6" name="Slide Number Placeholder 22"/>
          <p:cNvSpPr>
            <a:spLocks noGrp="1"/>
          </p:cNvSpPr>
          <p:nvPr>
            <p:ph type="sldNum" sz="quarter" idx="12"/>
          </p:nvPr>
        </p:nvSpPr>
        <p:spPr/>
        <p:txBody>
          <a:bodyPr/>
          <a:lstStyle>
            <a:lvl1pPr>
              <a:defRPr/>
            </a:lvl1pPr>
          </a:lstStyle>
          <a:p>
            <a:pPr>
              <a:defRPr/>
            </a:pPr>
            <a:fld id="{5E8C59FC-EE86-44E2-A0B2-A4A5B6F10FD1}"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11121245-30F3-4066-A70E-D959B7B8D71A}" type="datetime1">
              <a:rPr lang="en-US"/>
              <a:pPr>
                <a:defRPr/>
              </a:pPr>
              <a:t>9/1/2011</a:t>
            </a:fld>
            <a:endParaRPr lang="en-US" dirty="0"/>
          </a:p>
        </p:txBody>
      </p:sp>
      <p:sp>
        <p:nvSpPr>
          <p:cNvPr id="5" name="Footer Placeholder 2"/>
          <p:cNvSpPr>
            <a:spLocks noGrp="1"/>
          </p:cNvSpPr>
          <p:nvPr>
            <p:ph type="ftr" sz="quarter" idx="11"/>
          </p:nvPr>
        </p:nvSpPr>
        <p:spPr/>
        <p:txBody>
          <a:bodyPr/>
          <a:lstStyle>
            <a:lvl1pPr>
              <a:defRPr/>
            </a:lvl1pPr>
          </a:lstStyle>
          <a:p>
            <a:pPr>
              <a:defRPr/>
            </a:pPr>
            <a:r>
              <a:rPr lang="en-US"/>
              <a:t>New PCS Training - July 21-23, 2010</a:t>
            </a:r>
          </a:p>
        </p:txBody>
      </p:sp>
      <p:sp>
        <p:nvSpPr>
          <p:cNvPr id="6" name="Slide Number Placeholder 22"/>
          <p:cNvSpPr>
            <a:spLocks noGrp="1"/>
          </p:cNvSpPr>
          <p:nvPr>
            <p:ph type="sldNum" sz="quarter" idx="12"/>
          </p:nvPr>
        </p:nvSpPr>
        <p:spPr/>
        <p:txBody>
          <a:bodyPr/>
          <a:lstStyle>
            <a:lvl1pPr>
              <a:defRPr/>
            </a:lvl1pPr>
          </a:lstStyle>
          <a:p>
            <a:pPr>
              <a:defRPr/>
            </a:pPr>
            <a:fld id="{4EAAF97E-B008-4C95-ABAB-5B3478A09007}"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6738" y="1752600"/>
            <a:ext cx="39243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752600"/>
            <a:ext cx="39243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6553200" y="6245225"/>
            <a:ext cx="1981200" cy="476250"/>
          </a:xfrm>
        </p:spPr>
        <p:txBody>
          <a:bodyPr/>
          <a:lstStyle>
            <a:lvl1pPr>
              <a:defRPr/>
            </a:lvl1pPr>
          </a:lstStyle>
          <a:p>
            <a:pPr>
              <a:defRPr/>
            </a:pPr>
            <a:fld id="{93A22A10-0894-440C-A8BA-07A17C3F16F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914400" y="144780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72E760AA-35CF-4C2D-94E2-ED1BB9402128}" type="datetime1">
              <a:rPr lang="en-US"/>
              <a:pPr>
                <a:defRPr/>
              </a:pPr>
              <a:t>9/1/2011</a:t>
            </a:fld>
            <a:endParaRPr lang="en-US" dirty="0"/>
          </a:p>
        </p:txBody>
      </p:sp>
      <p:sp>
        <p:nvSpPr>
          <p:cNvPr id="5" name="Footer Placeholder 2"/>
          <p:cNvSpPr>
            <a:spLocks noGrp="1"/>
          </p:cNvSpPr>
          <p:nvPr>
            <p:ph type="ftr" sz="quarter" idx="11"/>
          </p:nvPr>
        </p:nvSpPr>
        <p:spPr/>
        <p:txBody>
          <a:bodyPr/>
          <a:lstStyle>
            <a:lvl1pPr>
              <a:defRPr/>
            </a:lvl1pPr>
          </a:lstStyle>
          <a:p>
            <a:pPr>
              <a:defRPr/>
            </a:pPr>
            <a:r>
              <a:rPr lang="en-US"/>
              <a:t>New PCS Training - July 21-23, 2010</a:t>
            </a:r>
          </a:p>
        </p:txBody>
      </p:sp>
      <p:sp>
        <p:nvSpPr>
          <p:cNvPr id="6" name="Slide Number Placeholder 22"/>
          <p:cNvSpPr>
            <a:spLocks noGrp="1"/>
          </p:cNvSpPr>
          <p:nvPr>
            <p:ph type="sldNum" sz="quarter" idx="12"/>
          </p:nvPr>
        </p:nvSpPr>
        <p:spPr/>
        <p:txBody>
          <a:bodyPr/>
          <a:lstStyle>
            <a:lvl1pPr>
              <a:defRPr/>
            </a:lvl1pPr>
          </a:lstStyle>
          <a:p>
            <a:pPr>
              <a:defRPr/>
            </a:pPr>
            <a:fld id="{C73F63F8-C9C3-4868-BDA8-43702E3FA83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useBgFill="1">
        <p:nvSpPr>
          <p:cNvPr id="5" name="Rounded Rectangle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a:defRPr/>
            </a:pPr>
            <a:endParaRPr lang="en-US" dirty="0"/>
          </a:p>
        </p:txBody>
      </p:sp>
      <p:sp>
        <p:nvSpPr>
          <p:cNvPr id="6" name="Rectangle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 name="Rectangle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8" name="Rectangle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Title 1"/>
          <p:cNvSpPr>
            <a:spLocks noGrp="1"/>
          </p:cNvSpPr>
          <p:nvPr>
            <p:ph type="title"/>
          </p:nvPr>
        </p:nvSpPr>
        <p:spPr>
          <a:xfrm>
            <a:off x="722313" y="952500"/>
            <a:ext cx="7772400" cy="1362075"/>
          </a:xfrm>
        </p:spPr>
        <p:txBody>
          <a:bodyPr/>
          <a:lstStyle>
            <a:lvl1pPr algn="l">
              <a:buNone/>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9" name="Date Placeholder 3"/>
          <p:cNvSpPr>
            <a:spLocks noGrp="1"/>
          </p:cNvSpPr>
          <p:nvPr>
            <p:ph type="dt" sz="half" idx="10"/>
          </p:nvPr>
        </p:nvSpPr>
        <p:spPr/>
        <p:txBody>
          <a:bodyPr/>
          <a:lstStyle>
            <a:lvl1pPr>
              <a:defRPr/>
            </a:lvl1pPr>
          </a:lstStyle>
          <a:p>
            <a:pPr>
              <a:defRPr/>
            </a:pPr>
            <a:fld id="{8755D85C-A100-494D-827C-A89D47A77007}" type="datetime1">
              <a:rPr lang="en-US"/>
              <a:pPr>
                <a:defRPr/>
              </a:pPr>
              <a:t>9/1/2011</a:t>
            </a:fld>
            <a:endParaRPr lang="en-US" dirty="0"/>
          </a:p>
        </p:txBody>
      </p:sp>
      <p:sp>
        <p:nvSpPr>
          <p:cNvPr id="10" name="Footer Placeholder 4"/>
          <p:cNvSpPr>
            <a:spLocks noGrp="1"/>
          </p:cNvSpPr>
          <p:nvPr>
            <p:ph type="ftr" sz="quarter" idx="11"/>
          </p:nvPr>
        </p:nvSpPr>
        <p:spPr>
          <a:xfrm>
            <a:off x="800100" y="6172200"/>
            <a:ext cx="4000500" cy="457200"/>
          </a:xfrm>
        </p:spPr>
        <p:txBody>
          <a:bodyPr/>
          <a:lstStyle>
            <a:lvl1pPr>
              <a:defRPr/>
            </a:lvl1pPr>
          </a:lstStyle>
          <a:p>
            <a:pPr>
              <a:defRPr/>
            </a:pPr>
            <a:r>
              <a:rPr lang="en-US"/>
              <a:t>New PCS Training - July 21-23, 2010</a:t>
            </a:r>
          </a:p>
        </p:txBody>
      </p:sp>
      <p:sp>
        <p:nvSpPr>
          <p:cNvPr id="11" name="Slide Number Placeholder 5"/>
          <p:cNvSpPr>
            <a:spLocks noGrp="1"/>
          </p:cNvSpPr>
          <p:nvPr>
            <p:ph type="sldNum" sz="quarter" idx="12"/>
          </p:nvPr>
        </p:nvSpPr>
        <p:spPr>
          <a:xfrm>
            <a:off x="146050" y="6208713"/>
            <a:ext cx="457200" cy="457200"/>
          </a:xfrm>
        </p:spPr>
        <p:txBody>
          <a:bodyPr/>
          <a:lstStyle>
            <a:lvl1pPr>
              <a:defRPr/>
            </a:lvl1pPr>
          </a:lstStyle>
          <a:p>
            <a:pPr>
              <a:defRPr/>
            </a:pPr>
            <a:fld id="{FF3913C8-63BA-467D-B064-95B1B9A78D63}" type="slidenum">
              <a:rPr lang="en-US"/>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91440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933950" y="1447800"/>
            <a:ext cx="374904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06551A42-511C-4385-89DB-579829C25EC6}" type="datetime1">
              <a:rPr lang="en-US"/>
              <a:pPr>
                <a:defRPr/>
              </a:pPr>
              <a:t>9/1/2011</a:t>
            </a:fld>
            <a:endParaRPr lang="en-US" dirty="0"/>
          </a:p>
        </p:txBody>
      </p:sp>
      <p:sp>
        <p:nvSpPr>
          <p:cNvPr id="6" name="Footer Placeholder 2"/>
          <p:cNvSpPr>
            <a:spLocks noGrp="1"/>
          </p:cNvSpPr>
          <p:nvPr>
            <p:ph type="ftr" sz="quarter" idx="11"/>
          </p:nvPr>
        </p:nvSpPr>
        <p:spPr/>
        <p:txBody>
          <a:bodyPr/>
          <a:lstStyle>
            <a:lvl1pPr>
              <a:defRPr/>
            </a:lvl1pPr>
          </a:lstStyle>
          <a:p>
            <a:pPr>
              <a:defRPr/>
            </a:pPr>
            <a:r>
              <a:rPr lang="en-US"/>
              <a:t>New PCS Training - July 21-23, 2010</a:t>
            </a:r>
          </a:p>
        </p:txBody>
      </p:sp>
      <p:sp>
        <p:nvSpPr>
          <p:cNvPr id="7" name="Slide Number Placeholder 22"/>
          <p:cNvSpPr>
            <a:spLocks noGrp="1"/>
          </p:cNvSpPr>
          <p:nvPr>
            <p:ph type="sldNum" sz="quarter" idx="12"/>
          </p:nvPr>
        </p:nvSpPr>
        <p:spPr/>
        <p:txBody>
          <a:bodyPr/>
          <a:lstStyle>
            <a:lvl1pPr>
              <a:defRPr/>
            </a:lvl1pPr>
          </a:lstStyle>
          <a:p>
            <a:pPr>
              <a:defRPr/>
            </a:pPr>
            <a:fld id="{531AB7BB-699D-4A69-9CEC-0411D8FCD3D0}"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half" idx="2"/>
          </p:nvPr>
        </p:nvSpPr>
        <p:spPr>
          <a:xfrm>
            <a:off x="9144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4"/>
          </p:nvPr>
        </p:nvSpPr>
        <p:spPr>
          <a:xfrm>
            <a:off x="4953000" y="2247900"/>
            <a:ext cx="37338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565AF304-4CDC-400D-9118-8BA27D86A15B}" type="datetime1">
              <a:rPr lang="en-US"/>
              <a:pPr>
                <a:defRPr/>
              </a:pPr>
              <a:t>9/1/2011</a:t>
            </a:fld>
            <a:endParaRPr lang="en-US" dirty="0"/>
          </a:p>
        </p:txBody>
      </p:sp>
      <p:sp>
        <p:nvSpPr>
          <p:cNvPr id="8" name="Footer Placeholder 2"/>
          <p:cNvSpPr>
            <a:spLocks noGrp="1"/>
          </p:cNvSpPr>
          <p:nvPr>
            <p:ph type="ftr" sz="quarter" idx="11"/>
          </p:nvPr>
        </p:nvSpPr>
        <p:spPr/>
        <p:txBody>
          <a:bodyPr/>
          <a:lstStyle>
            <a:lvl1pPr>
              <a:defRPr/>
            </a:lvl1pPr>
          </a:lstStyle>
          <a:p>
            <a:pPr>
              <a:defRPr/>
            </a:pPr>
            <a:r>
              <a:rPr lang="en-US"/>
              <a:t>New PCS Training - July 21-23, 2010</a:t>
            </a:r>
          </a:p>
        </p:txBody>
      </p:sp>
      <p:sp>
        <p:nvSpPr>
          <p:cNvPr id="9" name="Slide Number Placeholder 22"/>
          <p:cNvSpPr>
            <a:spLocks noGrp="1"/>
          </p:cNvSpPr>
          <p:nvPr>
            <p:ph type="sldNum" sz="quarter" idx="12"/>
          </p:nvPr>
        </p:nvSpPr>
        <p:spPr/>
        <p:txBody>
          <a:bodyPr/>
          <a:lstStyle>
            <a:lvl1pPr>
              <a:defRPr/>
            </a:lvl1pPr>
          </a:lstStyle>
          <a:p>
            <a:pPr>
              <a:defRPr/>
            </a:pPr>
            <a:fld id="{0535359B-0067-41A2-AF85-EDC0F09D9B7D}"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E5491DF2-8096-4E06-9A72-70D509D25562}" type="datetime1">
              <a:rPr lang="en-US"/>
              <a:pPr>
                <a:defRPr/>
              </a:pPr>
              <a:t>9/1/2011</a:t>
            </a:fld>
            <a:endParaRPr lang="en-US" dirty="0"/>
          </a:p>
        </p:txBody>
      </p:sp>
      <p:sp>
        <p:nvSpPr>
          <p:cNvPr id="4" name="Footer Placeholder 2"/>
          <p:cNvSpPr>
            <a:spLocks noGrp="1"/>
          </p:cNvSpPr>
          <p:nvPr>
            <p:ph type="ftr" sz="quarter" idx="11"/>
          </p:nvPr>
        </p:nvSpPr>
        <p:spPr/>
        <p:txBody>
          <a:bodyPr/>
          <a:lstStyle>
            <a:lvl1pPr>
              <a:defRPr/>
            </a:lvl1pPr>
          </a:lstStyle>
          <a:p>
            <a:pPr>
              <a:defRPr/>
            </a:pPr>
            <a:r>
              <a:rPr lang="en-US"/>
              <a:t>New PCS Training - July 21-23, 2010</a:t>
            </a:r>
          </a:p>
        </p:txBody>
      </p:sp>
      <p:sp>
        <p:nvSpPr>
          <p:cNvPr id="5" name="Slide Number Placeholder 22"/>
          <p:cNvSpPr>
            <a:spLocks noGrp="1"/>
          </p:cNvSpPr>
          <p:nvPr>
            <p:ph type="sldNum" sz="quarter" idx="12"/>
          </p:nvPr>
        </p:nvSpPr>
        <p:spPr/>
        <p:txBody>
          <a:bodyPr/>
          <a:lstStyle>
            <a:lvl1pPr>
              <a:defRPr/>
            </a:lvl1pPr>
          </a:lstStyle>
          <a:p>
            <a:pPr>
              <a:defRPr/>
            </a:pPr>
            <a:fld id="{86E9EB62-B56A-4B24-9BD9-C16F1C1F73AA}"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F13C38EB-0BF4-4893-A86D-3678B5C547A6}" type="datetime1">
              <a:rPr lang="en-US"/>
              <a:pPr>
                <a:defRPr/>
              </a:pPr>
              <a:t>9/1/2011</a:t>
            </a:fld>
            <a:endParaRPr lang="en-US" dirty="0"/>
          </a:p>
        </p:txBody>
      </p:sp>
      <p:sp>
        <p:nvSpPr>
          <p:cNvPr id="3" name="Footer Placeholder 2"/>
          <p:cNvSpPr>
            <a:spLocks noGrp="1"/>
          </p:cNvSpPr>
          <p:nvPr>
            <p:ph type="ftr" sz="quarter" idx="11"/>
          </p:nvPr>
        </p:nvSpPr>
        <p:spPr/>
        <p:txBody>
          <a:bodyPr/>
          <a:lstStyle>
            <a:lvl1pPr>
              <a:defRPr/>
            </a:lvl1pPr>
          </a:lstStyle>
          <a:p>
            <a:pPr>
              <a:defRPr/>
            </a:pPr>
            <a:r>
              <a:rPr lang="en-US"/>
              <a:t>New PCS Training - July 21-23, 2010</a:t>
            </a:r>
          </a:p>
        </p:txBody>
      </p:sp>
      <p:sp>
        <p:nvSpPr>
          <p:cNvPr id="4" name="Slide Number Placeholder 22"/>
          <p:cNvSpPr>
            <a:spLocks noGrp="1"/>
          </p:cNvSpPr>
          <p:nvPr>
            <p:ph type="sldNum" sz="quarter" idx="12"/>
          </p:nvPr>
        </p:nvSpPr>
        <p:spPr/>
        <p:txBody>
          <a:bodyPr/>
          <a:lstStyle>
            <a:lvl1pPr>
              <a:defRPr/>
            </a:lvl1pPr>
          </a:lstStyle>
          <a:p>
            <a:pPr>
              <a:defRPr/>
            </a:pPr>
            <a:fld id="{95D4E9AE-C509-4986-8C98-234A85C8947E}"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useBgFill="1">
        <p:nvSpPr>
          <p:cNvPr id="6" name="Rounded Rectangle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dirty="0"/>
          </a:p>
        </p:txBody>
      </p:sp>
      <p:sp>
        <p:nvSpPr>
          <p:cNvPr id="2" name="Title 1"/>
          <p:cNvSpPr>
            <a:spLocks noGrp="1"/>
          </p:cNvSpPr>
          <p:nvPr>
            <p:ph type="title"/>
          </p:nvPr>
        </p:nvSpPr>
        <p:spPr>
          <a:xfrm>
            <a:off x="914400" y="273050"/>
            <a:ext cx="7772400" cy="1143000"/>
          </a:xfrm>
        </p:spPr>
        <p:txBody>
          <a:bodyPr/>
          <a:lstStyle>
            <a:lvl1pPr algn="l">
              <a:buNone/>
              <a:defRPr sz="4000" b="0"/>
            </a:lvl1pPr>
          </a:lstStyle>
          <a:p>
            <a:r>
              <a:rPr lang="en-US" smtClean="0"/>
              <a:t>Click to edit Master title style</a:t>
            </a:r>
            <a:endParaRPr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1" name="Content Placeholder 10"/>
          <p:cNvSpPr>
            <a:spLocks noGrp="1"/>
          </p:cNvSpPr>
          <p:nvPr>
            <p:ph sz="quarter" idx="1"/>
          </p:nvPr>
        </p:nvSpPr>
        <p:spPr>
          <a:xfrm>
            <a:off x="2971800" y="1600200"/>
            <a:ext cx="57150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4"/>
          <p:cNvSpPr>
            <a:spLocks noGrp="1"/>
          </p:cNvSpPr>
          <p:nvPr>
            <p:ph type="dt" sz="half" idx="10"/>
          </p:nvPr>
        </p:nvSpPr>
        <p:spPr/>
        <p:txBody>
          <a:bodyPr/>
          <a:lstStyle>
            <a:lvl1pPr>
              <a:defRPr/>
            </a:lvl1pPr>
          </a:lstStyle>
          <a:p>
            <a:pPr>
              <a:defRPr/>
            </a:pPr>
            <a:fld id="{63C7FD30-4AEA-44D5-BE87-F415ABCDE479}" type="datetime1">
              <a:rPr lang="en-US"/>
              <a:pPr>
                <a:defRPr/>
              </a:pPr>
              <a:t>9/1/2011</a:t>
            </a:fld>
            <a:endParaRPr lang="en-US" dirty="0"/>
          </a:p>
        </p:txBody>
      </p:sp>
      <p:sp>
        <p:nvSpPr>
          <p:cNvPr id="8" name="Footer Placeholder 5"/>
          <p:cNvSpPr>
            <a:spLocks noGrp="1"/>
          </p:cNvSpPr>
          <p:nvPr>
            <p:ph type="ftr" sz="quarter" idx="11"/>
          </p:nvPr>
        </p:nvSpPr>
        <p:spPr/>
        <p:txBody>
          <a:bodyPr/>
          <a:lstStyle>
            <a:lvl1pPr>
              <a:defRPr/>
            </a:lvl1pPr>
          </a:lstStyle>
          <a:p>
            <a:pPr>
              <a:defRPr/>
            </a:pPr>
            <a:r>
              <a:rPr lang="en-US"/>
              <a:t>New PCS Training - July 21-23, 2010</a:t>
            </a:r>
          </a:p>
        </p:txBody>
      </p:sp>
      <p:sp>
        <p:nvSpPr>
          <p:cNvPr id="9" name="Slide Number Placeholder 6"/>
          <p:cNvSpPr>
            <a:spLocks noGrp="1"/>
          </p:cNvSpPr>
          <p:nvPr>
            <p:ph type="sldNum" sz="quarter" idx="12"/>
          </p:nvPr>
        </p:nvSpPr>
        <p:spPr/>
        <p:txBody>
          <a:bodyPr/>
          <a:lstStyle>
            <a:lvl1pPr>
              <a:defRPr/>
            </a:lvl1pPr>
          </a:lstStyle>
          <a:p>
            <a:pPr>
              <a:defRPr/>
            </a:pPr>
            <a:fld id="{FB913945-2E27-4A14-B192-BDFC8509661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6" name="Rectangle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 name="Rectangle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8" name="Date Placeholder 4"/>
          <p:cNvSpPr>
            <a:spLocks noGrp="1"/>
          </p:cNvSpPr>
          <p:nvPr>
            <p:ph type="dt" sz="half" idx="10"/>
          </p:nvPr>
        </p:nvSpPr>
        <p:spPr/>
        <p:txBody>
          <a:bodyPr/>
          <a:lstStyle>
            <a:lvl1pPr>
              <a:defRPr/>
            </a:lvl1pPr>
          </a:lstStyle>
          <a:p>
            <a:pPr>
              <a:defRPr/>
            </a:pPr>
            <a:fld id="{DEF73FD7-6008-4AF3-A632-8EE4D9CDFC19}" type="datetime1">
              <a:rPr lang="en-US"/>
              <a:pPr>
                <a:defRPr/>
              </a:pPr>
              <a:t>9/1/2011</a:t>
            </a:fld>
            <a:endParaRPr lang="en-US" dirty="0"/>
          </a:p>
        </p:txBody>
      </p:sp>
      <p:sp>
        <p:nvSpPr>
          <p:cNvPr id="9" name="Footer Placeholder 5"/>
          <p:cNvSpPr>
            <a:spLocks noGrp="1"/>
          </p:cNvSpPr>
          <p:nvPr>
            <p:ph type="ftr" sz="quarter" idx="11"/>
          </p:nvPr>
        </p:nvSpPr>
        <p:spPr>
          <a:xfrm>
            <a:off x="914400" y="6172200"/>
            <a:ext cx="3886200" cy="457200"/>
          </a:xfrm>
        </p:spPr>
        <p:txBody>
          <a:bodyPr/>
          <a:lstStyle>
            <a:lvl1pPr>
              <a:defRPr/>
            </a:lvl1pPr>
          </a:lstStyle>
          <a:p>
            <a:pPr>
              <a:defRPr/>
            </a:pPr>
            <a:r>
              <a:rPr lang="en-US"/>
              <a:t>New PCS Training - July 21-23, 2010</a:t>
            </a:r>
          </a:p>
        </p:txBody>
      </p:sp>
      <p:sp>
        <p:nvSpPr>
          <p:cNvPr id="10" name="Slide Number Placeholder 6"/>
          <p:cNvSpPr>
            <a:spLocks noGrp="1"/>
          </p:cNvSpPr>
          <p:nvPr>
            <p:ph type="sldNum" sz="quarter" idx="12"/>
          </p:nvPr>
        </p:nvSpPr>
        <p:spPr>
          <a:xfrm>
            <a:off x="146050" y="6208713"/>
            <a:ext cx="457200" cy="457200"/>
          </a:xfrm>
        </p:spPr>
        <p:txBody>
          <a:bodyPr/>
          <a:lstStyle>
            <a:lvl1pPr>
              <a:defRPr/>
            </a:lvl1pPr>
          </a:lstStyle>
          <a:p>
            <a:pPr>
              <a:defRPr/>
            </a:pPr>
            <a:fld id="{7CA569AF-4D71-45BB-BE1B-4000CA7E6952}"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dirty="0"/>
          </a:p>
        </p:txBody>
      </p:sp>
      <p:sp useBgFill="1">
        <p:nvSpPr>
          <p:cNvPr id="8" name="Rounded Rectangle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defRPr/>
            </a:pPr>
            <a:endParaRPr lang="en-US" dirty="0"/>
          </a:p>
        </p:txBody>
      </p:sp>
      <p:sp>
        <p:nvSpPr>
          <p:cNvPr id="2052" name="Title Placeholder 21"/>
          <p:cNvSpPr>
            <a:spLocks noGrp="1"/>
          </p:cNvSpPr>
          <p:nvPr>
            <p:ph type="title"/>
          </p:nvPr>
        </p:nvSpPr>
        <p:spPr bwMode="auto">
          <a:xfrm>
            <a:off x="914400" y="274638"/>
            <a:ext cx="7772400" cy="1143000"/>
          </a:xfrm>
          <a:prstGeom prst="rect">
            <a:avLst/>
          </a:prstGeom>
          <a:noFill/>
          <a:ln w="9525">
            <a:noFill/>
            <a:miter lim="800000"/>
            <a:headEnd/>
            <a:tailEnd/>
          </a:ln>
        </p:spPr>
        <p:txBody>
          <a:bodyPr vert="horz" wrap="square" lIns="91440" tIns="45720" rIns="91440" bIns="91440" numCol="1" anchor="b" anchorCtr="0" compatLnSpc="1">
            <a:prstTxWarp prst="textNoShape">
              <a:avLst/>
            </a:prstTxWarp>
          </a:bodyPr>
          <a:lstStyle/>
          <a:p>
            <a:pPr lvl="0"/>
            <a:r>
              <a:rPr lang="en-US" smtClean="0"/>
              <a:t>Click to edit Master title style</a:t>
            </a:r>
          </a:p>
        </p:txBody>
      </p:sp>
      <p:sp>
        <p:nvSpPr>
          <p:cNvPr id="2053" name="Text Placeholder 12"/>
          <p:cNvSpPr>
            <a:spLocks noGrp="1"/>
          </p:cNvSpPr>
          <p:nvPr>
            <p:ph type="body" idx="1"/>
          </p:nvPr>
        </p:nvSpPr>
        <p:spPr bwMode="auto">
          <a:xfrm>
            <a:off x="914400" y="14478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fld id="{2DD2BB4D-D125-4AA6-ACA8-7E14322033F1}" type="datetime1">
              <a:rPr lang="en-US"/>
              <a:pPr>
                <a:defRPr/>
              </a:pPr>
              <a:t>9/1/2011</a:t>
            </a:fld>
            <a:endParaRPr lang="en-US" dirty="0"/>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a:defRPr/>
            </a:pPr>
            <a:r>
              <a:rPr lang="en-US"/>
              <a:t>New PCS Training - July 21-23, 2010</a:t>
            </a:r>
          </a:p>
        </p:txBody>
      </p:sp>
      <p:sp>
        <p:nvSpPr>
          <p:cNvPr id="23" name="Slide Number Placeholder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BD7D68B8-807F-4014-BAAE-69FB3647C3AE}" type="slidenum">
              <a:rPr lang="en-US"/>
              <a:pPr>
                <a:defRPr/>
              </a:pPr>
              <a:t>‹#›</a:t>
            </a:fld>
            <a:endParaRPr lang="en-US" dirty="0"/>
          </a:p>
        </p:txBody>
      </p:sp>
      <p:pic>
        <p:nvPicPr>
          <p:cNvPr id="2057" name="Picture 9" descr="LOGO-PP"/>
          <p:cNvPicPr>
            <a:picLocks noChangeAspect="1" noChangeArrowheads="1"/>
          </p:cNvPicPr>
          <p:nvPr userDrawn="1"/>
        </p:nvPicPr>
        <p:blipFill>
          <a:blip r:embed="rId14" cstate="print">
            <a:lum bright="-26000" contrast="-26000"/>
          </a:blip>
          <a:srcRect/>
          <a:stretch>
            <a:fillRect/>
          </a:stretch>
        </p:blipFill>
        <p:spPr bwMode="auto">
          <a:xfrm>
            <a:off x="0" y="6537325"/>
            <a:ext cx="1600200" cy="320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100" r:id="rId1"/>
    <p:sldLayoutId id="2147484093" r:id="rId2"/>
    <p:sldLayoutId id="2147484101" r:id="rId3"/>
    <p:sldLayoutId id="2147484094" r:id="rId4"/>
    <p:sldLayoutId id="2147484095" r:id="rId5"/>
    <p:sldLayoutId id="2147484096" r:id="rId6"/>
    <p:sldLayoutId id="2147484097" r:id="rId7"/>
    <p:sldLayoutId id="2147484102" r:id="rId8"/>
    <p:sldLayoutId id="2147484103" r:id="rId9"/>
    <p:sldLayoutId id="2147484098" r:id="rId10"/>
    <p:sldLayoutId id="2147484099" r:id="rId11"/>
    <p:sldLayoutId id="2147484104" r:id="rId12"/>
  </p:sldLayoutIdLst>
  <p:hf hdr="0" dt="0"/>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Franklin Gothic Book" pitchFamily="34" charset="0"/>
        </a:defRPr>
      </a:lvl2pPr>
      <a:lvl3pPr algn="l" rtl="0" eaLnBrk="0" fontAlgn="base" hangingPunct="0">
        <a:spcBef>
          <a:spcPct val="0"/>
        </a:spcBef>
        <a:spcAft>
          <a:spcPct val="0"/>
        </a:spcAft>
        <a:defRPr sz="4000">
          <a:solidFill>
            <a:schemeClr val="tx2"/>
          </a:solidFill>
          <a:latin typeface="Franklin Gothic Book" pitchFamily="34" charset="0"/>
        </a:defRPr>
      </a:lvl3pPr>
      <a:lvl4pPr algn="l" rtl="0" eaLnBrk="0" fontAlgn="base" hangingPunct="0">
        <a:spcBef>
          <a:spcPct val="0"/>
        </a:spcBef>
        <a:spcAft>
          <a:spcPct val="0"/>
        </a:spcAft>
        <a:defRPr sz="4000">
          <a:solidFill>
            <a:schemeClr val="tx2"/>
          </a:solidFill>
          <a:latin typeface="Franklin Gothic Book" pitchFamily="34" charset="0"/>
        </a:defRPr>
      </a:lvl4pPr>
      <a:lvl5pPr algn="l" rtl="0" eaLnBrk="0" fontAlgn="base" hangingPunct="0">
        <a:spcBef>
          <a:spcPct val="0"/>
        </a:spcBef>
        <a:spcAft>
          <a:spcPct val="0"/>
        </a:spcAft>
        <a:defRPr sz="4000">
          <a:solidFill>
            <a:schemeClr val="tx2"/>
          </a:solidFill>
          <a:latin typeface="Franklin Gothic Book" pitchFamily="34" charset="0"/>
        </a:defRPr>
      </a:lvl5pPr>
      <a:lvl6pPr marL="457200" algn="l" rtl="0" fontAlgn="base">
        <a:spcBef>
          <a:spcPct val="0"/>
        </a:spcBef>
        <a:spcAft>
          <a:spcPct val="0"/>
        </a:spcAft>
        <a:defRPr sz="4000">
          <a:solidFill>
            <a:schemeClr val="tx2"/>
          </a:solidFill>
          <a:latin typeface="Franklin Gothic Book" pitchFamily="34" charset="0"/>
        </a:defRPr>
      </a:lvl6pPr>
      <a:lvl7pPr marL="914400" algn="l" rtl="0" fontAlgn="base">
        <a:spcBef>
          <a:spcPct val="0"/>
        </a:spcBef>
        <a:spcAft>
          <a:spcPct val="0"/>
        </a:spcAft>
        <a:defRPr sz="4000">
          <a:solidFill>
            <a:schemeClr val="tx2"/>
          </a:solidFill>
          <a:latin typeface="Franklin Gothic Book" pitchFamily="34" charset="0"/>
        </a:defRPr>
      </a:lvl7pPr>
      <a:lvl8pPr marL="1371600" algn="l" rtl="0" fontAlgn="base">
        <a:spcBef>
          <a:spcPct val="0"/>
        </a:spcBef>
        <a:spcAft>
          <a:spcPct val="0"/>
        </a:spcAft>
        <a:defRPr sz="4000">
          <a:solidFill>
            <a:schemeClr val="tx2"/>
          </a:solidFill>
          <a:latin typeface="Franklin Gothic Book" pitchFamily="34" charset="0"/>
        </a:defRPr>
      </a:lvl8pPr>
      <a:lvl9pPr marL="1828800" algn="l" rtl="0" fontAlgn="base">
        <a:spcBef>
          <a:spcPct val="0"/>
        </a:spcBef>
        <a:spcAft>
          <a:spcPct val="0"/>
        </a:spcAft>
        <a:defRPr sz="4000">
          <a:solidFill>
            <a:schemeClr val="tx2"/>
          </a:solidFill>
          <a:latin typeface="Franklin Gothic Book" pitchFamily="34" charset="0"/>
        </a:defRPr>
      </a:lvl9pPr>
    </p:titleStyle>
    <p:bodyStyle>
      <a:lvl1pPr marL="273050" indent="-273050" algn="l" rtl="0" eaLnBrk="0" fontAlgn="base" hangingPunct="0">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0" fontAlgn="base" hangingPunct="0">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0" fontAlgn="base" hangingPunct="0">
        <a:spcBef>
          <a:spcPts val="375"/>
        </a:spcBef>
        <a:spcAft>
          <a:spcPct val="0"/>
        </a:spcAft>
        <a:buClr>
          <a:srgbClr val="E6B1AB"/>
        </a:buClr>
        <a:buSzPct val="8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ts val="375"/>
        </a:spcBef>
        <a:spcAft>
          <a:spcPct val="0"/>
        </a:spcAft>
        <a:buClr>
          <a:srgbClr val="A28E6A"/>
        </a:buClr>
        <a:buSzPct val="80000"/>
        <a:buFont typeface="Wingdings 2" pitchFamily="18" charset="2"/>
        <a:buChar char=""/>
        <a:defRPr sz="2000" kern="1200">
          <a:solidFill>
            <a:schemeClr val="tx1"/>
          </a:solidFill>
          <a:latin typeface="+mn-lt"/>
          <a:ea typeface="+mn-ea"/>
          <a:cs typeface="+mn-cs"/>
        </a:defRPr>
      </a:lvl4pPr>
      <a:lvl5pPr marL="1371600" indent="-228600" algn="l" rtl="0" eaLnBrk="0" fontAlgn="base" hangingPunct="0">
        <a:spcBef>
          <a:spcPts val="375"/>
        </a:spcBef>
        <a:spcAft>
          <a:spcPct val="0"/>
        </a:spcAft>
        <a:buClr>
          <a:srgbClr val="A28E6A"/>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9.wmf"/></Relationships>
</file>

<file path=ppt/slides/_rels/slide23.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LLe@aarp.org" TargetMode="External"/><Relationship Id="rId2" Type="http://schemas.openxmlformats.org/officeDocument/2006/relationships/hyperlink" Target="mailto:mgouge@aarp.org" TargetMode="External"/><Relationship Id="rId1" Type="http://schemas.openxmlformats.org/officeDocument/2006/relationships/slideLayout" Target="../slideLayouts/slideLayout2.xml"/><Relationship Id="rId5" Type="http://schemas.openxmlformats.org/officeDocument/2006/relationships/hyperlink" Target="mailto:Dalexander@aarp.org" TargetMode="External"/><Relationship Id="rId4" Type="http://schemas.openxmlformats.org/officeDocument/2006/relationships/hyperlink" Target="mailto:dhowe@aarp.org"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hyperlink" Target="http://images.google.com/imgres?imgurl=http://www.mediabistro.com/fishbowlny/original/readers+digest-new.jpg&amp;imgrefurl=http://www.mediabistro.com/fishbowlny/the_revolving_door/barbara_odair_named_executive_editor_readers_digest_76670.asp&amp;usg=__4eyyR-cHfW9-QCdFF4PabAU0hrM=&amp;h=450&amp;w=321&amp;sz=116&amp;hl=en&amp;start=17&amp;um=1&amp;itbs=1&amp;tbnid=vSNNFdjZwk3roM:&amp;tbnh=127&amp;tbnw=91&amp;prev=/images?q=readers+digest&amp;hl=en&amp;rls=com.microsoft:en-us&amp;sa=N&amp;um=1" TargetMode="External"/><Relationship Id="rId7" Type="http://schemas.openxmlformats.org/officeDocument/2006/relationships/image" Target="../media/image16.jpeg"/><Relationship Id="rId2" Type="http://schemas.openxmlformats.org/officeDocument/2006/relationships/image" Target="../media/image13.jpeg"/><Relationship Id="rId1" Type="http://schemas.openxmlformats.org/officeDocument/2006/relationships/slideLayout" Target="../slideLayouts/slideLayout6.xml"/><Relationship Id="rId6" Type="http://schemas.openxmlformats.org/officeDocument/2006/relationships/hyperlink" Target="https://www.forbesmagazine.com/backissues/product_info_products_id-172.html?osCsid=njkkgpditl8sb94bgmornfn3r4" TargetMode="External"/><Relationship Id="rId5" Type="http://schemas.openxmlformats.org/officeDocument/2006/relationships/image" Target="../media/image15.jpeg"/><Relationship Id="rId4" Type="http://schemas.openxmlformats.org/officeDocument/2006/relationships/image" Target="../media/image14.jpeg"/></Relationships>
</file>

<file path=ppt/slides/_rels/slide42.xml.rels><?xml version="1.0" encoding="UTF-8" standalone="yes"?>
<Relationships xmlns="http://schemas.openxmlformats.org/package/2006/relationships"><Relationship Id="rId2" Type="http://schemas.openxmlformats.org/officeDocument/2006/relationships/hyperlink" Target="http://www.createthegood.org/" TargetMode="Externa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aarp.org/sk/taxaide/recruit.html"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www.aarp.org/"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5.wmf"/></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www.aarp.org/taxaide"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5.gif"/></Relationships>
</file>

<file path=ppt/slides/_rels/slide73.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jpeg"/><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7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hyperlink" Target="http://www.infieldhealth.com/" TargetMode="External"/><Relationship Id="rId2" Type="http://schemas.openxmlformats.org/officeDocument/2006/relationships/hyperlink" Target="http://www.news.cornell.edu/stories/April08/InternetDivide.ws.html"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hyperlink" Target="http://www.aarp.org/tavolunteers" TargetMode="Externa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50.wmf"/><Relationship Id="rId4" Type="http://schemas.openxmlformats.org/officeDocument/2006/relationships/oleObject" Target="../embeddings/oleObject2.bin"/></Relationships>
</file>

<file path=ppt/slides/_rels/slide9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ubtitle 2"/>
          <p:cNvSpPr>
            <a:spLocks noGrp="1"/>
          </p:cNvSpPr>
          <p:nvPr>
            <p:ph type="subTitle" idx="1"/>
          </p:nvPr>
        </p:nvSpPr>
        <p:spPr/>
        <p:txBody>
          <a:bodyPr/>
          <a:lstStyle/>
          <a:p>
            <a:pPr eaLnBrk="1" hangingPunct="1"/>
            <a:r>
              <a:rPr lang="en-US" smtClean="0"/>
              <a:t>AARP  Foundation Tax-Aide</a:t>
            </a:r>
          </a:p>
          <a:p>
            <a:pPr eaLnBrk="1" hangingPunct="1"/>
            <a:r>
              <a:rPr lang="en-US" smtClean="0"/>
              <a:t>Dallas, Texas</a:t>
            </a:r>
          </a:p>
        </p:txBody>
      </p:sp>
      <p:sp>
        <p:nvSpPr>
          <p:cNvPr id="8195" name="Footer Placeholder 4"/>
          <p:cNvSpPr>
            <a:spLocks noGrp="1"/>
          </p:cNvSpPr>
          <p:nvPr>
            <p:ph type="ftr" sz="quarter" idx="11"/>
          </p:nvPr>
        </p:nvSpPr>
        <p:spPr bwMode="auto">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8196" name="Title 1"/>
          <p:cNvSpPr>
            <a:spLocks noGrp="1"/>
          </p:cNvSpPr>
          <p:nvPr>
            <p:ph type="ctrTitle"/>
          </p:nvPr>
        </p:nvSpPr>
        <p:spPr>
          <a:xfrm>
            <a:off x="457200" y="1506538"/>
            <a:ext cx="8229600" cy="1470025"/>
          </a:xfrm>
        </p:spPr>
        <p:txBody>
          <a:bodyPr/>
          <a:lstStyle/>
          <a:p>
            <a:pPr eaLnBrk="1" hangingPunct="1"/>
            <a:r>
              <a:rPr smtClean="0"/>
              <a:t>Partnership &amp; Communications Specialist (PCS) Training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smtClean="0"/>
              <a:t>SMT Role</a:t>
            </a:r>
          </a:p>
        </p:txBody>
      </p:sp>
      <p:sp>
        <p:nvSpPr>
          <p:cNvPr id="17411" name="Footer Placeholder 10"/>
          <p:cNvSpPr>
            <a:spLocks noGrp="1"/>
          </p:cNvSpPr>
          <p:nvPr>
            <p:ph type="ftr" sz="quarter" idx="11"/>
          </p:nvPr>
        </p:nvSpPr>
        <p:spPr bwMode="auto">
          <a:xfrm>
            <a:off x="57150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10" name="Slide Number Placeholder 9"/>
          <p:cNvSpPr>
            <a:spLocks noGrp="1"/>
          </p:cNvSpPr>
          <p:nvPr>
            <p:ph type="sldNum" sz="quarter" idx="12"/>
          </p:nvPr>
        </p:nvSpPr>
        <p:spPr>
          <a:xfrm>
            <a:off x="4343400" y="6210300"/>
            <a:ext cx="685800" cy="457200"/>
          </a:xfrm>
        </p:spPr>
        <p:txBody>
          <a:bodyPr/>
          <a:lstStyle/>
          <a:p>
            <a:pPr>
              <a:defRPr/>
            </a:pPr>
            <a:fld id="{9B494FC1-DC93-4A82-8DDC-52BF767187B4}" type="slidenum">
              <a:rPr lang="en-US"/>
              <a:pPr>
                <a:defRPr/>
              </a:pPr>
              <a:t>9</a:t>
            </a:fld>
            <a:endParaRPr lang="en-US" dirty="0"/>
          </a:p>
        </p:txBody>
      </p:sp>
      <p:sp>
        <p:nvSpPr>
          <p:cNvPr id="6" name="Freeform 5"/>
          <p:cNvSpPr/>
          <p:nvPr/>
        </p:nvSpPr>
        <p:spPr>
          <a:xfrm>
            <a:off x="1957975" y="1645459"/>
            <a:ext cx="5322159" cy="2353500"/>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1"/>
          <a:lstStyle/>
          <a:p>
            <a:pPr algn="ctr" defTabSz="977900" fontAlgn="auto">
              <a:lnSpc>
                <a:spcPct val="90000"/>
              </a:lnSpc>
              <a:spcAft>
                <a:spcPct val="35000"/>
              </a:spcAft>
              <a:defRPr/>
            </a:pPr>
            <a:r>
              <a:rPr lang="en-US" sz="2200" dirty="0">
                <a:solidFill>
                  <a:schemeClr val="tx1">
                    <a:alpha val="25000"/>
                  </a:schemeClr>
                </a:solidFill>
              </a:rPr>
              <a:t>Communications / Publicity</a:t>
            </a:r>
          </a:p>
        </p:txBody>
      </p:sp>
      <p:sp>
        <p:nvSpPr>
          <p:cNvPr id="7" name="Freeform 6"/>
          <p:cNvSpPr/>
          <p:nvPr/>
        </p:nvSpPr>
        <p:spPr>
          <a:xfrm>
            <a:off x="3476660" y="2666991"/>
            <a:ext cx="5286339" cy="2353500"/>
          </a:xfrm>
          <a:custGeom>
            <a:avLst/>
            <a:gdLst>
              <a:gd name="connsiteX0" fmla="*/ 0 w 5286339"/>
              <a:gd name="connsiteY0" fmla="*/ 1176750 h 2353500"/>
              <a:gd name="connsiteX1" fmla="*/ 1568148 w 5286339"/>
              <a:gd name="connsiteY1" fmla="*/ 101728 h 2353500"/>
              <a:gd name="connsiteX2" fmla="*/ 2643172 w 5286339"/>
              <a:gd name="connsiteY2" fmla="*/ 3 h 2353500"/>
              <a:gd name="connsiteX3" fmla="*/ 3718198 w 5286339"/>
              <a:gd name="connsiteY3" fmla="*/ 101729 h 2353500"/>
              <a:gd name="connsiteX4" fmla="*/ 5286341 w 5286339"/>
              <a:gd name="connsiteY4" fmla="*/ 1176758 h 2353500"/>
              <a:gd name="connsiteX5" fmla="*/ 3718195 w 5286339"/>
              <a:gd name="connsiteY5" fmla="*/ 2251783 h 2353500"/>
              <a:gd name="connsiteX6" fmla="*/ 2643170 w 5286339"/>
              <a:gd name="connsiteY6" fmla="*/ 2353508 h 2353500"/>
              <a:gd name="connsiteX7" fmla="*/ 1568145 w 5286339"/>
              <a:gd name="connsiteY7" fmla="*/ 2251782 h 2353500"/>
              <a:gd name="connsiteX8" fmla="*/ 1 w 5286339"/>
              <a:gd name="connsiteY8" fmla="*/ 1176755 h 2353500"/>
              <a:gd name="connsiteX9" fmla="*/ 0 w 528633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6339" h="2353500">
                <a:moveTo>
                  <a:pt x="0" y="1176750"/>
                </a:moveTo>
                <a:cubicBezTo>
                  <a:pt x="3" y="711983"/>
                  <a:pt x="614451" y="290757"/>
                  <a:pt x="1568148" y="101728"/>
                </a:cubicBezTo>
                <a:cubicBezTo>
                  <a:pt x="1906522" y="34660"/>
                  <a:pt x="2272779" y="3"/>
                  <a:pt x="2643172" y="3"/>
                </a:cubicBezTo>
                <a:cubicBezTo>
                  <a:pt x="3013565" y="3"/>
                  <a:pt x="3379824" y="34661"/>
                  <a:pt x="3718198" y="101729"/>
                </a:cubicBezTo>
                <a:cubicBezTo>
                  <a:pt x="4671898" y="290759"/>
                  <a:pt x="5286345" y="711989"/>
                  <a:pt x="5286341" y="1176758"/>
                </a:cubicBezTo>
                <a:cubicBezTo>
                  <a:pt x="5286341" y="1641526"/>
                  <a:pt x="4671894" y="2062753"/>
                  <a:pt x="3718195" y="2251783"/>
                </a:cubicBezTo>
                <a:cubicBezTo>
                  <a:pt x="3379821" y="2318851"/>
                  <a:pt x="3013563" y="2353508"/>
                  <a:pt x="2643170" y="2353508"/>
                </a:cubicBezTo>
                <a:cubicBezTo>
                  <a:pt x="2272777" y="2353508"/>
                  <a:pt x="1906519" y="2318850"/>
                  <a:pt x="1568145" y="2251782"/>
                </a:cubicBezTo>
                <a:cubicBezTo>
                  <a:pt x="614445" y="2062752"/>
                  <a:pt x="-2" y="1641523"/>
                  <a:pt x="1" y="1176755"/>
                </a:cubicBezTo>
                <a:cubicBezTo>
                  <a:pt x="1" y="1176753"/>
                  <a:pt x="0" y="1176752"/>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
          <a:lstStyle/>
          <a:p>
            <a:pPr algn="r" defTabSz="977900" fontAlgn="auto">
              <a:lnSpc>
                <a:spcPct val="90000"/>
              </a:lnSpc>
              <a:spcAft>
                <a:spcPct val="35000"/>
              </a:spcAft>
              <a:defRPr/>
            </a:pPr>
            <a:r>
              <a:rPr lang="en-US" sz="2200" dirty="0">
                <a:solidFill>
                  <a:schemeClr val="tx1">
                    <a:alpha val="25000"/>
                  </a:schemeClr>
                </a:solidFill>
              </a:rPr>
              <a:t>Partnerships</a:t>
            </a:r>
          </a:p>
        </p:txBody>
      </p:sp>
      <p:sp>
        <p:nvSpPr>
          <p:cNvPr id="8" name="Freeform 7"/>
          <p:cNvSpPr/>
          <p:nvPr/>
        </p:nvSpPr>
        <p:spPr>
          <a:xfrm>
            <a:off x="1957975" y="3727402"/>
            <a:ext cx="5322159" cy="2353500"/>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b" anchorCtr="1"/>
          <a:lstStyle/>
          <a:p>
            <a:pPr algn="ctr" defTabSz="977900" fontAlgn="auto">
              <a:lnSpc>
                <a:spcPct val="90000"/>
              </a:lnSpc>
              <a:spcAft>
                <a:spcPct val="35000"/>
              </a:spcAft>
              <a:defRPr/>
            </a:pPr>
            <a:r>
              <a:rPr lang="en-US" sz="2200" dirty="0">
                <a:solidFill>
                  <a:schemeClr val="tx1">
                    <a:alpha val="25000"/>
                  </a:schemeClr>
                </a:solidFill>
              </a:rPr>
              <a:t>Volunteer Recruiting</a:t>
            </a:r>
          </a:p>
        </p:txBody>
      </p:sp>
      <p:sp>
        <p:nvSpPr>
          <p:cNvPr id="9" name="Freeform 8"/>
          <p:cNvSpPr/>
          <p:nvPr/>
        </p:nvSpPr>
        <p:spPr>
          <a:xfrm>
            <a:off x="533400" y="2667000"/>
            <a:ext cx="5322888" cy="2354263"/>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
          <a:lstStyle/>
          <a:p>
            <a:pPr defTabSz="977900" fontAlgn="auto">
              <a:lnSpc>
                <a:spcPct val="90000"/>
              </a:lnSpc>
              <a:spcAft>
                <a:spcPct val="35000"/>
              </a:spcAft>
              <a:defRPr/>
            </a:pPr>
            <a:r>
              <a:rPr lang="en-US" sz="2800" dirty="0"/>
              <a:t>SMT Function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ctr" eaLnBrk="1" hangingPunct="1"/>
            <a:r>
              <a:rPr lang="en-US" smtClean="0"/>
              <a:t>PCS Role as part of the SMT</a:t>
            </a:r>
          </a:p>
        </p:txBody>
      </p:sp>
      <p:sp>
        <p:nvSpPr>
          <p:cNvPr id="18435" name="Rectangle 3"/>
          <p:cNvSpPr>
            <a:spLocks noGrp="1" noChangeArrowheads="1"/>
          </p:cNvSpPr>
          <p:nvPr>
            <p:ph type="body" sz="half" idx="1"/>
          </p:nvPr>
        </p:nvSpPr>
        <p:spPr>
          <a:xfrm>
            <a:off x="566738" y="1752600"/>
            <a:ext cx="4767262" cy="4267200"/>
          </a:xfrm>
        </p:spPr>
        <p:txBody>
          <a:bodyPr/>
          <a:lstStyle/>
          <a:p>
            <a:pPr marL="419100" indent="-382588" eaLnBrk="1" hangingPunct="1">
              <a:buFont typeface="Wingdings 2" pitchFamily="18" charset="2"/>
              <a:buChar char=""/>
            </a:pPr>
            <a:r>
              <a:rPr lang="en-US" smtClean="0"/>
              <a:t>Ensures other volunteers communicate standard program messages to the public</a:t>
            </a:r>
          </a:p>
          <a:p>
            <a:pPr marL="419100" indent="-382588" eaLnBrk="1" hangingPunct="1">
              <a:buFont typeface="Wingdings 2" pitchFamily="18" charset="2"/>
              <a:buChar char=""/>
            </a:pPr>
            <a:r>
              <a:rPr lang="en-US" smtClean="0"/>
              <a:t>Works with other SMT members (SC, ADS, TRS and TCS)</a:t>
            </a:r>
          </a:p>
          <a:p>
            <a:pPr marL="419100" indent="-382588" eaLnBrk="1" hangingPunct="1">
              <a:buFont typeface="Wingdings 2" pitchFamily="18" charset="2"/>
              <a:buChar char=""/>
            </a:pPr>
            <a:r>
              <a:rPr lang="en-US" smtClean="0"/>
              <a:t>Directs the State Communications Plan</a:t>
            </a:r>
          </a:p>
          <a:p>
            <a:pPr marL="419100" indent="-382588" eaLnBrk="1" hangingPunct="1">
              <a:buFont typeface="Wingdings 2" pitchFamily="18" charset="2"/>
              <a:buChar char=""/>
            </a:pPr>
            <a:r>
              <a:rPr lang="en-US" smtClean="0"/>
              <a:t>Works with the PVC &amp; CCs</a:t>
            </a:r>
          </a:p>
        </p:txBody>
      </p:sp>
      <p:pic>
        <p:nvPicPr>
          <p:cNvPr id="18436" name="Picture 4" descr="j0198609"/>
          <p:cNvPicPr>
            <a:picLocks noGrp="1" noChangeAspect="1" noChangeArrowheads="1"/>
          </p:cNvPicPr>
          <p:nvPr>
            <p:ph sz="half" idx="2"/>
          </p:nvPr>
        </p:nvPicPr>
        <p:blipFill>
          <a:blip r:embed="rId3" cstate="print"/>
          <a:srcRect/>
          <a:stretch>
            <a:fillRect/>
          </a:stretch>
        </p:blipFill>
        <p:spPr>
          <a:xfrm>
            <a:off x="5532438" y="2924175"/>
            <a:ext cx="2146300" cy="1924050"/>
          </a:xfrm>
        </p:spPr>
      </p:pic>
      <p:sp>
        <p:nvSpPr>
          <p:cNvPr id="5" name="Slide Number Placeholder 4"/>
          <p:cNvSpPr>
            <a:spLocks noGrp="1"/>
          </p:cNvSpPr>
          <p:nvPr>
            <p:ph type="sldNum" sz="quarter" idx="10"/>
          </p:nvPr>
        </p:nvSpPr>
        <p:spPr>
          <a:xfrm>
            <a:off x="4038600" y="6248400"/>
            <a:ext cx="685800" cy="476250"/>
          </a:xfrm>
        </p:spPr>
        <p:txBody>
          <a:bodyPr/>
          <a:lstStyle/>
          <a:p>
            <a:pPr>
              <a:defRPr/>
            </a:pPr>
            <a:r>
              <a:rPr lang="en-US" dirty="0" smtClean="0"/>
              <a:t>9</a:t>
            </a:r>
            <a:endParaRPr lang="en-US" dirty="0"/>
          </a:p>
        </p:txBody>
      </p:sp>
      <p:sp>
        <p:nvSpPr>
          <p:cNvPr id="18438" name="Rectangle 6"/>
          <p:cNvSpPr>
            <a:spLocks noChangeArrowheads="1"/>
          </p:cNvSpPr>
          <p:nvPr/>
        </p:nvSpPr>
        <p:spPr bwMode="auto">
          <a:xfrm>
            <a:off x="5867400" y="6324600"/>
            <a:ext cx="3124200" cy="307975"/>
          </a:xfrm>
          <a:prstGeom prst="rect">
            <a:avLst/>
          </a:prstGeom>
          <a:noFill/>
          <a:ln w="9525">
            <a:noFill/>
            <a:miter lim="800000"/>
            <a:headEnd/>
            <a:tailEnd/>
          </a:ln>
        </p:spPr>
        <p:txBody>
          <a:bodyPr>
            <a:spAutoFit/>
          </a:bodyPr>
          <a:lstStyle/>
          <a:p>
            <a:r>
              <a:rPr lang="en-US" sz="1400"/>
              <a:t>New PCS Training - July 27-29, 2011</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algn="ctr" eaLnBrk="1" hangingPunct="1"/>
            <a:r>
              <a:rPr lang="en-US" smtClean="0"/>
              <a:t>Working with the SMT</a:t>
            </a:r>
          </a:p>
        </p:txBody>
      </p:sp>
      <p:sp>
        <p:nvSpPr>
          <p:cNvPr id="19459" name="Footer Placeholder 5"/>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343400" y="6210300"/>
            <a:ext cx="685800" cy="457200"/>
          </a:xfrm>
        </p:spPr>
        <p:txBody>
          <a:bodyPr/>
          <a:lstStyle/>
          <a:p>
            <a:pPr>
              <a:defRPr/>
            </a:pPr>
            <a:fld id="{8AE814EB-A72E-4B70-B6EC-DA2C2DF5E65D}" type="slidenum">
              <a:rPr lang="en-US"/>
              <a:pPr>
                <a:defRPr/>
              </a:pPr>
              <a:t>11</a:t>
            </a:fld>
            <a:endParaRPr lang="en-US" dirty="0"/>
          </a:p>
        </p:txBody>
      </p:sp>
      <p:sp>
        <p:nvSpPr>
          <p:cNvPr id="19461" name="Rectangle 3"/>
          <p:cNvSpPr>
            <a:spLocks noGrp="1" noChangeArrowheads="1"/>
          </p:cNvSpPr>
          <p:nvPr>
            <p:ph sz="quarter" idx="1"/>
          </p:nvPr>
        </p:nvSpPr>
        <p:spPr>
          <a:xfrm>
            <a:off x="914400" y="1905000"/>
            <a:ext cx="3749675" cy="4114800"/>
          </a:xfrm>
        </p:spPr>
        <p:txBody>
          <a:bodyPr/>
          <a:lstStyle/>
          <a:p>
            <a:pPr eaLnBrk="1" hangingPunct="1"/>
            <a:r>
              <a:rPr lang="en-US" smtClean="0"/>
              <a:t>Goal Setting</a:t>
            </a:r>
          </a:p>
          <a:p>
            <a:pPr lvl="1" eaLnBrk="1" hangingPunct="1"/>
            <a:r>
              <a:rPr lang="en-US" smtClean="0"/>
              <a:t>Meet with SMT to establish goals for Partnerships, Volunteer Recruitment &amp; Communications</a:t>
            </a:r>
          </a:p>
          <a:p>
            <a:pPr eaLnBrk="1" hangingPunct="1"/>
            <a:endParaRPr lang="en-US" smtClean="0"/>
          </a:p>
        </p:txBody>
      </p:sp>
      <p:sp>
        <p:nvSpPr>
          <p:cNvPr id="19462" name="Rectangle 4"/>
          <p:cNvSpPr>
            <a:spLocks noGrp="1" noChangeArrowheads="1"/>
          </p:cNvSpPr>
          <p:nvPr>
            <p:ph sz="quarter" idx="2"/>
          </p:nvPr>
        </p:nvSpPr>
        <p:spPr>
          <a:xfrm>
            <a:off x="4933950" y="1905000"/>
            <a:ext cx="3749675" cy="4114800"/>
          </a:xfrm>
        </p:spPr>
        <p:txBody>
          <a:bodyPr/>
          <a:lstStyle/>
          <a:p>
            <a:pPr eaLnBrk="1" hangingPunct="1"/>
            <a:r>
              <a:rPr lang="en-US" smtClean="0"/>
              <a:t>Prioritizing</a:t>
            </a:r>
          </a:p>
          <a:p>
            <a:pPr lvl="1" eaLnBrk="1" hangingPunct="1"/>
            <a:r>
              <a:rPr lang="en-US" smtClean="0"/>
              <a:t>Determine which areas of activity are the most important.</a:t>
            </a:r>
          </a:p>
          <a:p>
            <a:pPr lvl="1" eaLnBrk="1" hangingPunct="1"/>
            <a:r>
              <a:rPr lang="en-US" smtClean="0"/>
              <a:t>Determine what you think you can accomplish based upon your strengths, resources, etc.</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p:txBody>
          <a:bodyPr>
            <a:normAutofit/>
          </a:bodyPr>
          <a:lstStyle/>
          <a:p>
            <a:pPr eaLnBrk="1" fontAlgn="auto" hangingPunct="1">
              <a:spcAft>
                <a:spcPts val="0"/>
              </a:spcAft>
              <a:defRPr/>
            </a:pPr>
            <a:r>
              <a:rPr lang="en-US" dirty="0" smtClean="0">
                <a:solidFill>
                  <a:schemeClr val="accent2">
                    <a:lumMod val="60000"/>
                    <a:lumOff val="40000"/>
                  </a:schemeClr>
                </a:solidFill>
              </a:rPr>
              <a:t>Work with SMT To Develop Plan</a:t>
            </a:r>
            <a:endParaRPr lang="en-US" dirty="0">
              <a:solidFill>
                <a:schemeClr val="accent2">
                  <a:lumMod val="60000"/>
                  <a:lumOff val="40000"/>
                </a:schemeClr>
              </a:solidFill>
            </a:endParaRPr>
          </a:p>
        </p:txBody>
      </p:sp>
      <p:sp>
        <p:nvSpPr>
          <p:cNvPr id="20483" name="Footer Placeholder 6"/>
          <p:cNvSpPr>
            <a:spLocks noGrp="1"/>
          </p:cNvSpPr>
          <p:nvPr>
            <p:ph type="ftr" sz="quarter" idx="11"/>
          </p:nvPr>
        </p:nvSpPr>
        <p:spPr bwMode="auto">
          <a:xfrm>
            <a:off x="57150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419600" y="6210300"/>
            <a:ext cx="609600" cy="457200"/>
          </a:xfrm>
        </p:spPr>
        <p:txBody>
          <a:bodyPr/>
          <a:lstStyle/>
          <a:p>
            <a:pPr>
              <a:defRPr/>
            </a:pPr>
            <a:fld id="{143A26D9-FBB4-42F9-A9BA-CAAF3DB41DD8}" type="slidenum">
              <a:rPr lang="en-US"/>
              <a:pPr>
                <a:defRPr/>
              </a:pPr>
              <a:t>12</a:t>
            </a:fld>
            <a:endParaRPr lang="en-US" dirty="0"/>
          </a:p>
        </p:txBody>
      </p:sp>
      <p:sp>
        <p:nvSpPr>
          <p:cNvPr id="20485" name="Rectangle 3"/>
          <p:cNvSpPr>
            <a:spLocks noGrp="1" noChangeArrowheads="1"/>
          </p:cNvSpPr>
          <p:nvPr>
            <p:ph sz="quarter" idx="1"/>
          </p:nvPr>
        </p:nvSpPr>
        <p:spPr>
          <a:xfrm>
            <a:off x="914400" y="1905000"/>
            <a:ext cx="7772400" cy="4114800"/>
          </a:xfrm>
        </p:spPr>
        <p:txBody>
          <a:bodyPr/>
          <a:lstStyle/>
          <a:p>
            <a:pPr eaLnBrk="1" hangingPunct="1"/>
            <a:r>
              <a:rPr lang="en-US" smtClean="0"/>
              <a:t>What has worked well in the past?</a:t>
            </a:r>
          </a:p>
          <a:p>
            <a:pPr eaLnBrk="1" hangingPunct="1"/>
            <a:r>
              <a:rPr lang="en-US" smtClean="0"/>
              <a:t>What’s the message you want to portray?</a:t>
            </a:r>
          </a:p>
          <a:p>
            <a:pPr eaLnBrk="1" hangingPunct="1"/>
            <a:r>
              <a:rPr lang="en-US" smtClean="0"/>
              <a:t>What levels of volunteers needed?</a:t>
            </a:r>
          </a:p>
          <a:p>
            <a:pPr eaLnBrk="1" hangingPunct="1"/>
            <a:r>
              <a:rPr lang="en-US" smtClean="0"/>
              <a:t>Special target areas geographically?</a:t>
            </a:r>
          </a:p>
          <a:p>
            <a:pPr eaLnBrk="1" hangingPunct="1"/>
            <a:r>
              <a:rPr lang="en-US" smtClean="0"/>
              <a:t>Focus on diversity?</a:t>
            </a:r>
          </a:p>
          <a:p>
            <a:pPr eaLnBrk="1" hangingPunct="1"/>
            <a:r>
              <a:rPr lang="en-US" smtClean="0"/>
              <a:t>What can the National Office do to assist? </a:t>
            </a:r>
          </a:p>
          <a:p>
            <a:pPr eaLnBrk="1" hangingPunct="1"/>
            <a:endParaRPr lang="en-US" smtClean="0"/>
          </a:p>
          <a:p>
            <a:pPr eaLnBrk="1" hangingPunct="1"/>
            <a:endParaRPr lang="en-US" smtClean="0"/>
          </a:p>
          <a:p>
            <a:pPr eaLnBrk="1" hangingPunct="1"/>
            <a:endParaRPr lang="en-US"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lgn="ctr" eaLnBrk="1" hangingPunct="1"/>
            <a:r>
              <a:rPr lang="en-US" smtClean="0"/>
              <a:t>PCS Calendar</a:t>
            </a:r>
          </a:p>
        </p:txBody>
      </p:sp>
      <p:sp>
        <p:nvSpPr>
          <p:cNvPr id="21507" name="Footer Placeholder 5"/>
          <p:cNvSpPr>
            <a:spLocks noGrp="1"/>
          </p:cNvSpPr>
          <p:nvPr>
            <p:ph type="ftr" sz="quarter" idx="11"/>
          </p:nvPr>
        </p:nvSpPr>
        <p:spPr bwMode="auto">
          <a:xfrm>
            <a:off x="57912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267200" y="6210300"/>
            <a:ext cx="762000" cy="457200"/>
          </a:xfrm>
        </p:spPr>
        <p:txBody>
          <a:bodyPr/>
          <a:lstStyle/>
          <a:p>
            <a:pPr>
              <a:defRPr/>
            </a:pPr>
            <a:fld id="{43C34550-1C92-4119-8631-A36005ED7D02}" type="slidenum">
              <a:rPr lang="en-US"/>
              <a:pPr>
                <a:defRPr/>
              </a:pPr>
              <a:t>13</a:t>
            </a:fld>
            <a:endParaRPr lang="en-US" dirty="0"/>
          </a:p>
        </p:txBody>
      </p:sp>
      <p:sp>
        <p:nvSpPr>
          <p:cNvPr id="21509" name="Rectangle 3"/>
          <p:cNvSpPr>
            <a:spLocks noGrp="1" noChangeArrowheads="1"/>
          </p:cNvSpPr>
          <p:nvPr>
            <p:ph sz="quarter" idx="1"/>
          </p:nvPr>
        </p:nvSpPr>
        <p:spPr/>
        <p:txBody>
          <a:bodyPr/>
          <a:lstStyle/>
          <a:p>
            <a:pPr algn="ctr" eaLnBrk="1" hangingPunct="1">
              <a:buFont typeface="Wingdings 2" pitchFamily="18" charset="2"/>
              <a:buNone/>
            </a:pPr>
            <a:r>
              <a:rPr lang="en-US" smtClean="0"/>
              <a:t>PCS calendar is a tool for organizing your work.</a:t>
            </a:r>
          </a:p>
          <a:p>
            <a:pPr algn="ctr" eaLnBrk="1" hangingPunct="1">
              <a:buFont typeface="Wingdings 2" pitchFamily="18" charset="2"/>
              <a:buNone/>
            </a:pPr>
            <a:endParaRPr lang="en-US" smtClean="0"/>
          </a:p>
          <a:p>
            <a:pPr eaLnBrk="1" hangingPunct="1"/>
            <a:r>
              <a:rPr lang="en-US" smtClean="0"/>
              <a:t>Broken down into three areas:</a:t>
            </a:r>
          </a:p>
          <a:p>
            <a:pPr lvl="1" eaLnBrk="1" hangingPunct="1"/>
            <a:r>
              <a:rPr lang="en-US" smtClean="0"/>
              <a:t>Group 1: Partnerships</a:t>
            </a:r>
          </a:p>
          <a:p>
            <a:pPr lvl="1" eaLnBrk="1" hangingPunct="1"/>
            <a:r>
              <a:rPr lang="en-US" smtClean="0"/>
              <a:t>Group 2: Recruiting</a:t>
            </a:r>
          </a:p>
          <a:p>
            <a:pPr lvl="1" eaLnBrk="1" hangingPunct="1"/>
            <a:r>
              <a:rPr lang="en-US" smtClean="0"/>
              <a:t>Group 3: Communications</a:t>
            </a:r>
          </a:p>
          <a:p>
            <a:pPr lvl="1" eaLnBrk="1" hangingPunct="1"/>
            <a:endParaRPr lang="en-US" smtClean="0"/>
          </a:p>
        </p:txBody>
      </p:sp>
      <p:pic>
        <p:nvPicPr>
          <p:cNvPr id="21510" name="Picture 4" descr="MCj04326030000[1]"/>
          <p:cNvPicPr>
            <a:picLocks noChangeAspect="1" noChangeArrowheads="1"/>
          </p:cNvPicPr>
          <p:nvPr/>
        </p:nvPicPr>
        <p:blipFill>
          <a:blip r:embed="rId3" cstate="print"/>
          <a:srcRect/>
          <a:stretch>
            <a:fillRect/>
          </a:stretch>
        </p:blipFill>
        <p:spPr bwMode="auto">
          <a:xfrm>
            <a:off x="6719888" y="4078288"/>
            <a:ext cx="1828800" cy="18288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914400" y="274638"/>
            <a:ext cx="7772400" cy="792162"/>
          </a:xfrm>
        </p:spPr>
        <p:txBody>
          <a:bodyPr/>
          <a:lstStyle/>
          <a:p>
            <a:pPr algn="ctr" eaLnBrk="1" hangingPunct="1"/>
            <a:r>
              <a:rPr lang="en-US" smtClean="0"/>
              <a:t>Your PCS Calendar</a:t>
            </a:r>
          </a:p>
        </p:txBody>
      </p:sp>
      <p:sp>
        <p:nvSpPr>
          <p:cNvPr id="22531" name="Footer Placeholder 3"/>
          <p:cNvSpPr>
            <a:spLocks noGrp="1"/>
          </p:cNvSpPr>
          <p:nvPr>
            <p:ph type="ftr" sz="quarter" idx="11"/>
          </p:nvPr>
        </p:nvSpPr>
        <p:spPr bwMode="auto">
          <a:xfrm>
            <a:off x="56388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114800" y="6210300"/>
            <a:ext cx="762000" cy="457200"/>
          </a:xfrm>
        </p:spPr>
        <p:txBody>
          <a:bodyPr/>
          <a:lstStyle/>
          <a:p>
            <a:pPr>
              <a:defRPr/>
            </a:pPr>
            <a:fld id="{D776EC31-1285-440E-816C-9C6230DEE0FE}" type="slidenum">
              <a:rPr lang="en-US"/>
              <a:pPr>
                <a:defRPr/>
              </a:pPr>
              <a:t>14</a:t>
            </a:fld>
            <a:endParaRPr lang="en-US" dirty="0"/>
          </a:p>
        </p:txBody>
      </p:sp>
      <p:graphicFrame>
        <p:nvGraphicFramePr>
          <p:cNvPr id="6" name="Content Placeholder 5"/>
          <p:cNvGraphicFramePr>
            <a:graphicFrameLocks noGrp="1"/>
          </p:cNvGraphicFramePr>
          <p:nvPr>
            <p:ph sz="quarter" idx="1"/>
          </p:nvPr>
        </p:nvGraphicFramePr>
        <p:xfrm>
          <a:off x="457200" y="1295400"/>
          <a:ext cx="8077200" cy="4821238"/>
        </p:xfrm>
        <a:graphic>
          <a:graphicData uri="http://schemas.openxmlformats.org/drawingml/2006/table">
            <a:tbl>
              <a:tblPr firstRow="1" bandRow="1">
                <a:tableStyleId>{5C22544A-7EE6-4342-B048-85BDC9FD1C3A}</a:tableStyleId>
              </a:tblPr>
              <a:tblGrid>
                <a:gridCol w="1425388"/>
                <a:gridCol w="2217271"/>
                <a:gridCol w="2217271"/>
                <a:gridCol w="2217271"/>
              </a:tblGrid>
              <a:tr h="370840">
                <a:tc>
                  <a:txBody>
                    <a:bodyPr/>
                    <a:lstStyle/>
                    <a:p>
                      <a:pPr algn="ctr"/>
                      <a:r>
                        <a:rPr lang="en-US" dirty="0" smtClean="0"/>
                        <a:t>Month</a:t>
                      </a:r>
                      <a:endParaRPr lang="en-US" dirty="0"/>
                    </a:p>
                  </a:txBody>
                  <a:tcPr/>
                </a:tc>
                <a:tc>
                  <a:txBody>
                    <a:bodyPr/>
                    <a:lstStyle/>
                    <a:p>
                      <a:pPr algn="ctr"/>
                      <a:r>
                        <a:rPr lang="en-US" dirty="0" smtClean="0"/>
                        <a:t>Partnerships</a:t>
                      </a:r>
                      <a:endParaRPr lang="en-US" dirty="0"/>
                    </a:p>
                  </a:txBody>
                  <a:tcPr/>
                </a:tc>
                <a:tc>
                  <a:txBody>
                    <a:bodyPr/>
                    <a:lstStyle/>
                    <a:p>
                      <a:pPr algn="ctr"/>
                      <a:r>
                        <a:rPr lang="en-US" dirty="0" smtClean="0"/>
                        <a:t>Recruiting</a:t>
                      </a:r>
                      <a:endParaRPr lang="en-US" dirty="0"/>
                    </a:p>
                  </a:txBody>
                  <a:tcPr/>
                </a:tc>
                <a:tc>
                  <a:txBody>
                    <a:bodyPr/>
                    <a:lstStyle/>
                    <a:p>
                      <a:pPr algn="ctr"/>
                      <a:r>
                        <a:rPr lang="en-US" dirty="0" smtClean="0"/>
                        <a:t>Communication</a:t>
                      </a:r>
                      <a:endParaRPr lang="en-US" dirty="0"/>
                    </a:p>
                  </a:txBody>
                  <a:tcPr/>
                </a:tc>
              </a:tr>
              <a:tr h="370840">
                <a:tc>
                  <a:txBody>
                    <a:bodyPr/>
                    <a:lstStyle/>
                    <a:p>
                      <a:pPr algn="l"/>
                      <a:r>
                        <a:rPr lang="en-US" dirty="0" smtClean="0"/>
                        <a:t>July</a:t>
                      </a:r>
                      <a:endParaRPr lang="en-US" dirty="0"/>
                    </a:p>
                  </a:txBody>
                  <a:tcPr/>
                </a:tc>
                <a:tc gridSpan="3">
                  <a:txBody>
                    <a:bodyPr/>
                    <a:lstStyle/>
                    <a:p>
                      <a:pPr algn="ctr"/>
                      <a:r>
                        <a:rPr lang="en-US" dirty="0" smtClean="0"/>
                        <a:t>Dallas PCS Training, July 27-29</a:t>
                      </a:r>
                      <a:endParaRPr lang="en-US" dirty="0"/>
                    </a:p>
                  </a:txBody>
                  <a:tcPr/>
                </a:tc>
                <a:tc hMerge="1">
                  <a:txBody>
                    <a:bodyPr/>
                    <a:lstStyle/>
                    <a:p>
                      <a:pPr algn="ctr"/>
                      <a:endParaRPr lang="en-US" dirty="0"/>
                    </a:p>
                  </a:txBody>
                  <a:tcPr/>
                </a:tc>
                <a:tc hMerge="1">
                  <a:txBody>
                    <a:bodyPr/>
                    <a:lstStyle/>
                    <a:p>
                      <a:pPr algn="ctr"/>
                      <a:endParaRPr lang="en-US" dirty="0"/>
                    </a:p>
                  </a:txBody>
                  <a:tcPr/>
                </a:tc>
              </a:tr>
              <a:tr h="370840">
                <a:tc>
                  <a:txBody>
                    <a:bodyPr/>
                    <a:lstStyle/>
                    <a:p>
                      <a:pPr algn="l"/>
                      <a:r>
                        <a:rPr lang="en-US" dirty="0" smtClean="0"/>
                        <a:t>August</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l"/>
                      <a:r>
                        <a:rPr lang="en-US" dirty="0" smtClean="0"/>
                        <a:t>September</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l"/>
                      <a:r>
                        <a:rPr lang="en-US" dirty="0" smtClean="0"/>
                        <a:t>October</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l"/>
                      <a:r>
                        <a:rPr lang="en-US" dirty="0" smtClean="0"/>
                        <a:t>November</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l"/>
                      <a:r>
                        <a:rPr lang="en-US" dirty="0" smtClean="0"/>
                        <a:t>December</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l"/>
                      <a:r>
                        <a:rPr lang="en-US" dirty="0" smtClean="0"/>
                        <a:t>January</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l"/>
                      <a:r>
                        <a:rPr lang="en-US" dirty="0" smtClean="0"/>
                        <a:t>February</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l"/>
                      <a:r>
                        <a:rPr lang="en-US" dirty="0" smtClean="0"/>
                        <a:t>March</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l"/>
                      <a:r>
                        <a:rPr lang="en-US" dirty="0" smtClean="0"/>
                        <a:t>April</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l"/>
                      <a:r>
                        <a:rPr lang="en-US" dirty="0" smtClean="0"/>
                        <a:t>May</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r h="370840">
                <a:tc>
                  <a:txBody>
                    <a:bodyPr/>
                    <a:lstStyle/>
                    <a:p>
                      <a:pPr algn="l"/>
                      <a:r>
                        <a:rPr lang="en-US" dirty="0" smtClean="0"/>
                        <a:t>June</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algn="ctr" eaLnBrk="1" hangingPunct="1"/>
            <a:r>
              <a:rPr lang="en-US" smtClean="0"/>
              <a:t>Sample PCS Calendar</a:t>
            </a:r>
          </a:p>
        </p:txBody>
      </p:sp>
      <p:sp>
        <p:nvSpPr>
          <p:cNvPr id="23555" name="Footer Placeholder 3"/>
          <p:cNvSpPr>
            <a:spLocks noGrp="1"/>
          </p:cNvSpPr>
          <p:nvPr>
            <p:ph type="ftr" sz="quarter" idx="11"/>
          </p:nvPr>
        </p:nvSpPr>
        <p:spPr bwMode="auto">
          <a:xfrm>
            <a:off x="57912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267200" y="6210300"/>
            <a:ext cx="914400" cy="457200"/>
          </a:xfrm>
        </p:spPr>
        <p:txBody>
          <a:bodyPr/>
          <a:lstStyle/>
          <a:p>
            <a:pPr>
              <a:defRPr/>
            </a:pPr>
            <a:fld id="{E2E467C5-B964-49D2-87C2-3E255587E2A5}" type="slidenum">
              <a:rPr lang="en-US"/>
              <a:pPr>
                <a:defRPr/>
              </a:pPr>
              <a:t>15</a:t>
            </a:fld>
            <a:endParaRPr lang="en-US" dirty="0"/>
          </a:p>
        </p:txBody>
      </p:sp>
      <p:graphicFrame>
        <p:nvGraphicFramePr>
          <p:cNvPr id="6" name="Content Placeholder 5"/>
          <p:cNvGraphicFramePr>
            <a:graphicFrameLocks noGrp="1"/>
          </p:cNvGraphicFramePr>
          <p:nvPr>
            <p:ph sz="quarter" idx="1"/>
          </p:nvPr>
        </p:nvGraphicFramePr>
        <p:xfrm>
          <a:off x="457200" y="1600200"/>
          <a:ext cx="8077200" cy="3979863"/>
        </p:xfrm>
        <a:graphic>
          <a:graphicData uri="http://schemas.openxmlformats.org/drawingml/2006/table">
            <a:tbl>
              <a:tblPr firstRow="1" bandRow="1">
                <a:tableStyleId>{5C22544A-7EE6-4342-B048-85BDC9FD1C3A}</a:tableStyleId>
              </a:tblPr>
              <a:tblGrid>
                <a:gridCol w="1425388"/>
                <a:gridCol w="2217271"/>
                <a:gridCol w="2217271"/>
                <a:gridCol w="2217271"/>
              </a:tblGrid>
              <a:tr h="370840">
                <a:tc>
                  <a:txBody>
                    <a:bodyPr/>
                    <a:lstStyle/>
                    <a:p>
                      <a:pPr algn="ctr"/>
                      <a:r>
                        <a:rPr lang="en-US" dirty="0" smtClean="0"/>
                        <a:t>Month</a:t>
                      </a:r>
                      <a:endParaRPr lang="en-US" dirty="0"/>
                    </a:p>
                  </a:txBody>
                  <a:tcPr/>
                </a:tc>
                <a:tc>
                  <a:txBody>
                    <a:bodyPr/>
                    <a:lstStyle/>
                    <a:p>
                      <a:pPr algn="ctr"/>
                      <a:r>
                        <a:rPr lang="en-US" dirty="0" smtClean="0"/>
                        <a:t>Partnerships</a:t>
                      </a:r>
                      <a:endParaRPr lang="en-US" dirty="0"/>
                    </a:p>
                  </a:txBody>
                  <a:tcPr/>
                </a:tc>
                <a:tc>
                  <a:txBody>
                    <a:bodyPr/>
                    <a:lstStyle/>
                    <a:p>
                      <a:pPr algn="ctr"/>
                      <a:r>
                        <a:rPr lang="en-US" dirty="0" smtClean="0"/>
                        <a:t>Recruiting</a:t>
                      </a:r>
                      <a:endParaRPr lang="en-US" dirty="0"/>
                    </a:p>
                  </a:txBody>
                  <a:tcPr/>
                </a:tc>
                <a:tc>
                  <a:txBody>
                    <a:bodyPr/>
                    <a:lstStyle/>
                    <a:p>
                      <a:pPr algn="ctr"/>
                      <a:r>
                        <a:rPr lang="en-US" dirty="0" smtClean="0"/>
                        <a:t>Communication</a:t>
                      </a:r>
                      <a:endParaRPr lang="en-US" dirty="0"/>
                    </a:p>
                  </a:txBody>
                  <a:tcPr/>
                </a:tc>
              </a:tr>
              <a:tr h="370840">
                <a:tc>
                  <a:txBody>
                    <a:bodyPr/>
                    <a:lstStyle/>
                    <a:p>
                      <a:pPr algn="l"/>
                      <a:r>
                        <a:rPr lang="en-US" sz="1800" dirty="0" smtClean="0"/>
                        <a:t>July</a:t>
                      </a:r>
                      <a:endParaRPr lang="en-US" sz="1800" dirty="0"/>
                    </a:p>
                  </a:txBody>
                  <a:tcPr/>
                </a:tc>
                <a:tc gridSpan="3">
                  <a:txBody>
                    <a:bodyPr/>
                    <a:lstStyle/>
                    <a:p>
                      <a:pPr algn="ctr"/>
                      <a:r>
                        <a:rPr lang="en-US" sz="1400" dirty="0" smtClean="0"/>
                        <a:t>Dallas PCS Training, July 27-29</a:t>
                      </a:r>
                      <a:endParaRPr lang="en-US" sz="1400" dirty="0"/>
                    </a:p>
                  </a:txBody>
                  <a:tcPr/>
                </a:tc>
                <a:tc hMerge="1">
                  <a:txBody>
                    <a:bodyPr/>
                    <a:lstStyle/>
                    <a:p>
                      <a:pPr algn="ctr"/>
                      <a:endParaRPr lang="en-US" dirty="0"/>
                    </a:p>
                  </a:txBody>
                  <a:tcPr/>
                </a:tc>
                <a:tc hMerge="1">
                  <a:txBody>
                    <a:bodyPr/>
                    <a:lstStyle/>
                    <a:p>
                      <a:pPr algn="ctr"/>
                      <a:endParaRPr lang="en-US" dirty="0"/>
                    </a:p>
                  </a:txBody>
                  <a:tcPr/>
                </a:tc>
              </a:tr>
              <a:tr h="370840">
                <a:tc>
                  <a:txBody>
                    <a:bodyPr/>
                    <a:lstStyle/>
                    <a:p>
                      <a:pPr algn="l"/>
                      <a:endParaRPr lang="en-US" sz="1800" dirty="0"/>
                    </a:p>
                  </a:txBody>
                  <a:tcPr/>
                </a:tc>
                <a:tc gridSpan="3">
                  <a:txBody>
                    <a:bodyPr/>
                    <a:lstStyle/>
                    <a:p>
                      <a:pPr algn="l"/>
                      <a:r>
                        <a:rPr lang="en-US" sz="1400" dirty="0" smtClean="0"/>
                        <a:t>Meet with SC / SMT to determine State needs</a:t>
                      </a:r>
                      <a:r>
                        <a:rPr lang="en-US" sz="1400" baseline="0" dirty="0" smtClean="0"/>
                        <a:t> / goals</a:t>
                      </a:r>
                      <a:endParaRPr lang="en-US" sz="1400" dirty="0"/>
                    </a:p>
                  </a:txBody>
                  <a:tcPr/>
                </a:tc>
                <a:tc hMerge="1">
                  <a:txBody>
                    <a:bodyPr/>
                    <a:lstStyle/>
                    <a:p>
                      <a:pPr algn="ctr"/>
                      <a:endParaRPr lang="en-US" dirty="0"/>
                    </a:p>
                  </a:txBody>
                  <a:tcPr/>
                </a:tc>
                <a:tc hMerge="1">
                  <a:txBody>
                    <a:bodyPr/>
                    <a:lstStyle/>
                    <a:p>
                      <a:pPr algn="ctr"/>
                      <a:endParaRPr lang="en-US" dirty="0"/>
                    </a:p>
                  </a:txBody>
                  <a:tcPr/>
                </a:tc>
              </a:tr>
              <a:tr h="370840">
                <a:tc>
                  <a:txBody>
                    <a:bodyPr/>
                    <a:lstStyle/>
                    <a:p>
                      <a:pPr algn="l"/>
                      <a:r>
                        <a:rPr lang="en-US" sz="1800" dirty="0" smtClean="0"/>
                        <a:t>August</a:t>
                      </a:r>
                      <a:endParaRPr lang="en-US" sz="1800" dirty="0"/>
                    </a:p>
                  </a:txBody>
                  <a:tcPr anchor="ctr"/>
                </a:tc>
                <a:tc>
                  <a:txBody>
                    <a:bodyPr/>
                    <a:lstStyle/>
                    <a:p>
                      <a:pPr algn="l"/>
                      <a:r>
                        <a:rPr lang="en-US" sz="1050" dirty="0" smtClean="0"/>
                        <a:t>Research</a:t>
                      </a:r>
                      <a:r>
                        <a:rPr lang="en-US" sz="1050" baseline="0" dirty="0" smtClean="0"/>
                        <a:t> Partnership options</a:t>
                      </a:r>
                      <a:endParaRPr lang="en-US" sz="1050" dirty="0"/>
                    </a:p>
                  </a:txBody>
                  <a:tcPr anchor="ctr"/>
                </a:tc>
                <a:tc>
                  <a:txBody>
                    <a:bodyPr/>
                    <a:lstStyle/>
                    <a:p>
                      <a:pPr algn="l"/>
                      <a:r>
                        <a:rPr lang="en-US" sz="1050" dirty="0" smtClean="0"/>
                        <a:t>Assess recruitment needs with SC &amp; DCs.</a:t>
                      </a:r>
                      <a:r>
                        <a:rPr lang="en-US" sz="1050" baseline="0" dirty="0" smtClean="0"/>
                        <a:t>  Order recruitment materials.</a:t>
                      </a:r>
                      <a:endParaRPr lang="en-US" sz="1050" dirty="0" smtClean="0"/>
                    </a:p>
                  </a:txBody>
                  <a:tcPr anchor="ctr"/>
                </a:tc>
                <a:tc>
                  <a:txBody>
                    <a:bodyPr/>
                    <a:lstStyle/>
                    <a:p>
                      <a:pPr algn="l"/>
                      <a:endParaRPr lang="en-US" sz="1200" dirty="0"/>
                    </a:p>
                  </a:txBody>
                  <a:tcPr anchor="ctr"/>
                </a:tc>
              </a:tr>
              <a:tr h="370840">
                <a:tc>
                  <a:txBody>
                    <a:bodyPr/>
                    <a:lstStyle/>
                    <a:p>
                      <a:pPr algn="l"/>
                      <a:endParaRPr lang="en-US" sz="1800" dirty="0"/>
                    </a:p>
                  </a:txBody>
                  <a:tcPr anchor="ctr"/>
                </a:tc>
                <a:tc gridSpan="3">
                  <a:txBody>
                    <a:bodyPr/>
                    <a:lstStyle/>
                    <a:p>
                      <a:pPr algn="l"/>
                      <a:r>
                        <a:rPr lang="en-US" sz="1400" dirty="0" smtClean="0"/>
                        <a:t>Develop State Partnership</a:t>
                      </a:r>
                      <a:r>
                        <a:rPr lang="en-US" sz="1400" baseline="0" dirty="0" smtClean="0"/>
                        <a:t> &amp; Communications Plan</a:t>
                      </a:r>
                      <a:endParaRPr lang="en-US" sz="1400" dirty="0"/>
                    </a:p>
                  </a:txBody>
                  <a:tcPr anchor="ctr"/>
                </a:tc>
                <a:tc hMerge="1">
                  <a:txBody>
                    <a:bodyPr/>
                    <a:lstStyle/>
                    <a:p>
                      <a:pPr algn="l"/>
                      <a:endParaRPr lang="en-US" sz="1200" dirty="0"/>
                    </a:p>
                  </a:txBody>
                  <a:tcPr anchor="ctr"/>
                </a:tc>
                <a:tc hMerge="1">
                  <a:txBody>
                    <a:bodyPr/>
                    <a:lstStyle/>
                    <a:p>
                      <a:pPr algn="l"/>
                      <a:endParaRPr lang="en-US" sz="1200" dirty="0"/>
                    </a:p>
                  </a:txBody>
                  <a:tcPr anchor="ctr"/>
                </a:tc>
              </a:tr>
              <a:tr h="370840">
                <a:tc>
                  <a:txBody>
                    <a:bodyPr/>
                    <a:lstStyle/>
                    <a:p>
                      <a:pPr algn="l"/>
                      <a:r>
                        <a:rPr lang="en-US" sz="1800" dirty="0" smtClean="0"/>
                        <a:t>September</a:t>
                      </a:r>
                      <a:endParaRPr lang="en-US" sz="1800" dirty="0"/>
                    </a:p>
                  </a:txBody>
                  <a:tcPr anchor="ctr"/>
                </a:tc>
                <a:tc>
                  <a:txBody>
                    <a:bodyPr/>
                    <a:lstStyle/>
                    <a:p>
                      <a:pPr algn="l"/>
                      <a:r>
                        <a:rPr lang="en-US" sz="1050" dirty="0" smtClean="0"/>
                        <a:t>Prepare and present Partnership proposals.  Negotiate and finalize formal arrangements..</a:t>
                      </a:r>
                      <a:endParaRPr lang="en-US" sz="1050" dirty="0"/>
                    </a:p>
                  </a:txBody>
                  <a:tcPr anchor="ctr"/>
                </a:tc>
                <a:tc>
                  <a:txBody>
                    <a:bodyPr/>
                    <a:lstStyle/>
                    <a:p>
                      <a:pPr algn="l"/>
                      <a:r>
                        <a:rPr lang="en-US" sz="1050" dirty="0" smtClean="0"/>
                        <a:t>Begin intensive State-wide volunteer recruitment campaign.  Assist DCs with local recruitment.</a:t>
                      </a:r>
                      <a:endParaRPr lang="en-US" sz="1050" dirty="0"/>
                    </a:p>
                  </a:txBody>
                  <a:tcPr anchor="ctr"/>
                </a:tc>
                <a:tc>
                  <a:txBody>
                    <a:bodyPr/>
                    <a:lstStyle/>
                    <a:p>
                      <a:pPr algn="l"/>
                      <a:r>
                        <a:rPr lang="en-US" sz="1050" dirty="0" smtClean="0"/>
                        <a:t>Write and distribute media press releases for recruitment.</a:t>
                      </a:r>
                      <a:endParaRPr lang="en-US" sz="1050" dirty="0"/>
                    </a:p>
                  </a:txBody>
                  <a:tcPr anchor="ctr"/>
                </a:tc>
              </a:tr>
              <a:tr h="370840">
                <a:tc>
                  <a:txBody>
                    <a:bodyPr/>
                    <a:lstStyle/>
                    <a:p>
                      <a:pPr algn="l"/>
                      <a:r>
                        <a:rPr lang="en-US" sz="1800" dirty="0" smtClean="0"/>
                        <a:t>October</a:t>
                      </a:r>
                      <a:endParaRPr lang="en-US" sz="1800" dirty="0"/>
                    </a:p>
                  </a:txBody>
                  <a:tcPr anchor="ctr"/>
                </a:tc>
                <a:tc>
                  <a:txBody>
                    <a:bodyPr/>
                    <a:lstStyle/>
                    <a:p>
                      <a:pPr algn="l"/>
                      <a:r>
                        <a:rPr lang="en-US" sz="1050" dirty="0" smtClean="0"/>
                        <a:t>Present all Partnership proposals to the SC for approval.  Communication Partnership info to DCs</a:t>
                      </a:r>
                      <a:r>
                        <a:rPr lang="en-US" sz="1050" baseline="0" dirty="0" smtClean="0"/>
                        <a:t> as appropriate.</a:t>
                      </a:r>
                      <a:endParaRPr lang="en-US" sz="1050" dirty="0"/>
                    </a:p>
                  </a:txBody>
                  <a:tcPr anchor="ctr"/>
                </a:tc>
                <a:tc>
                  <a:txBody>
                    <a:bodyPr/>
                    <a:lstStyle/>
                    <a:p>
                      <a:pPr algn="l"/>
                      <a:r>
                        <a:rPr lang="en-US" sz="1050" dirty="0" smtClean="0"/>
                        <a:t>Continue recruitment activities. Review and adjust as necessary.</a:t>
                      </a:r>
                      <a:endParaRPr lang="en-US" sz="1050" dirty="0"/>
                    </a:p>
                  </a:txBody>
                  <a:tcPr anchor="ctr"/>
                </a:tc>
                <a:tc>
                  <a:txBody>
                    <a:bodyPr/>
                    <a:lstStyle/>
                    <a:p>
                      <a:pPr algn="l"/>
                      <a:r>
                        <a:rPr lang="en-US" sz="1050" dirty="0" smtClean="0"/>
                        <a:t>Letters to the Editor for recruitment.</a:t>
                      </a:r>
                      <a:endParaRPr lang="en-US" sz="1050" dirty="0"/>
                    </a:p>
                  </a:txBody>
                  <a:tcPr anchor="ctr"/>
                </a:tc>
              </a:tr>
              <a:tr h="370840">
                <a:tc>
                  <a:txBody>
                    <a:bodyPr/>
                    <a:lstStyle/>
                    <a:p>
                      <a:pPr algn="l"/>
                      <a:r>
                        <a:rPr lang="en-US" sz="1800" dirty="0" smtClean="0"/>
                        <a:t>November</a:t>
                      </a:r>
                      <a:endParaRPr lang="en-US" sz="1800" dirty="0"/>
                    </a:p>
                  </a:txBody>
                  <a:tcPr anchor="ctr"/>
                </a:tc>
                <a:tc>
                  <a:txBody>
                    <a:bodyPr/>
                    <a:lstStyle/>
                    <a:p>
                      <a:pPr algn="l"/>
                      <a:r>
                        <a:rPr lang="en-US" sz="1050" dirty="0" smtClean="0"/>
                        <a:t>Begin Partnership implementation.</a:t>
                      </a:r>
                      <a:endParaRPr lang="en-US" sz="105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50" dirty="0" smtClean="0"/>
                        <a:t>Continue recruitment activities. Review and adjust as necessary.</a:t>
                      </a:r>
                    </a:p>
                    <a:p>
                      <a:pPr algn="l"/>
                      <a:endParaRPr lang="en-US" sz="1050" dirty="0"/>
                    </a:p>
                  </a:txBody>
                  <a:tcPr anchor="ctr"/>
                </a:tc>
                <a:tc>
                  <a:txBody>
                    <a:bodyPr/>
                    <a:lstStyle/>
                    <a:p>
                      <a:pPr algn="l"/>
                      <a:endParaRPr lang="en-US" sz="1050" dirty="0"/>
                    </a:p>
                  </a:txBody>
                  <a:tcPr anchor="ctr"/>
                </a:tc>
              </a:tr>
              <a:tr h="370840">
                <a:tc>
                  <a:txBody>
                    <a:bodyPr/>
                    <a:lstStyle/>
                    <a:p>
                      <a:pPr algn="l"/>
                      <a:r>
                        <a:rPr lang="en-US" sz="1800" dirty="0" smtClean="0"/>
                        <a:t>December</a:t>
                      </a:r>
                      <a:endParaRPr lang="en-US" sz="1800" dirty="0"/>
                    </a:p>
                  </a:txBody>
                  <a:tcPr anchor="ctr"/>
                </a:tc>
                <a:tc>
                  <a:txBody>
                    <a:bodyPr/>
                    <a:lstStyle/>
                    <a:p>
                      <a:pPr algn="l"/>
                      <a:r>
                        <a:rPr lang="en-US" sz="1050" dirty="0" smtClean="0"/>
                        <a:t>Partnership implementation.</a:t>
                      </a:r>
                      <a:endParaRPr lang="en-US" sz="1050" dirty="0"/>
                    </a:p>
                  </a:txBody>
                  <a:tcPr anchor="ctr"/>
                </a:tc>
                <a:tc>
                  <a:txBody>
                    <a:bodyPr/>
                    <a:lstStyle/>
                    <a:p>
                      <a:pPr algn="l"/>
                      <a:endParaRPr lang="en-US" sz="1050" dirty="0"/>
                    </a:p>
                  </a:txBody>
                  <a:tcPr anchor="ctr"/>
                </a:tc>
                <a:tc>
                  <a:txBody>
                    <a:bodyPr/>
                    <a:lstStyle/>
                    <a:p>
                      <a:pPr algn="l"/>
                      <a:endParaRPr lang="en-US" sz="1050" dirty="0"/>
                    </a:p>
                  </a:txBody>
                  <a:tcPr anchor="ct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algn="ctr" eaLnBrk="1" hangingPunct="1"/>
            <a:r>
              <a:rPr lang="en-US" smtClean="0"/>
              <a:t>Sample PCS Calendar</a:t>
            </a:r>
          </a:p>
        </p:txBody>
      </p:sp>
      <p:sp>
        <p:nvSpPr>
          <p:cNvPr id="24579" name="Footer Placeholder 3"/>
          <p:cNvSpPr>
            <a:spLocks noGrp="1"/>
          </p:cNvSpPr>
          <p:nvPr>
            <p:ph type="ftr" sz="quarter" idx="11"/>
          </p:nvPr>
        </p:nvSpPr>
        <p:spPr bwMode="auto">
          <a:xfrm>
            <a:off x="58674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495800" y="6210300"/>
            <a:ext cx="838200" cy="457200"/>
          </a:xfrm>
        </p:spPr>
        <p:txBody>
          <a:bodyPr/>
          <a:lstStyle/>
          <a:p>
            <a:pPr>
              <a:defRPr/>
            </a:pPr>
            <a:fld id="{924CEEBE-92CA-476A-8D92-CEAB60DBF737}" type="slidenum">
              <a:rPr lang="en-US"/>
              <a:pPr>
                <a:defRPr/>
              </a:pPr>
              <a:t>16</a:t>
            </a:fld>
            <a:endParaRPr lang="en-US" dirty="0"/>
          </a:p>
        </p:txBody>
      </p:sp>
      <p:graphicFrame>
        <p:nvGraphicFramePr>
          <p:cNvPr id="6" name="Content Placeholder 5"/>
          <p:cNvGraphicFramePr>
            <a:graphicFrameLocks noGrp="1"/>
          </p:cNvGraphicFramePr>
          <p:nvPr>
            <p:ph sz="quarter" idx="1"/>
          </p:nvPr>
        </p:nvGraphicFramePr>
        <p:xfrm>
          <a:off x="457200" y="1600200"/>
          <a:ext cx="8077200" cy="4010025"/>
        </p:xfrm>
        <a:graphic>
          <a:graphicData uri="http://schemas.openxmlformats.org/drawingml/2006/table">
            <a:tbl>
              <a:tblPr firstRow="1" bandRow="1">
                <a:tableStyleId>{5C22544A-7EE6-4342-B048-85BDC9FD1C3A}</a:tableStyleId>
              </a:tblPr>
              <a:tblGrid>
                <a:gridCol w="1425388"/>
                <a:gridCol w="2217271"/>
                <a:gridCol w="2217271"/>
                <a:gridCol w="2217271"/>
              </a:tblGrid>
              <a:tr h="370840">
                <a:tc>
                  <a:txBody>
                    <a:bodyPr/>
                    <a:lstStyle/>
                    <a:p>
                      <a:pPr algn="ctr"/>
                      <a:r>
                        <a:rPr lang="en-US" dirty="0" smtClean="0"/>
                        <a:t>Month</a:t>
                      </a:r>
                      <a:endParaRPr lang="en-US" dirty="0"/>
                    </a:p>
                  </a:txBody>
                  <a:tcPr/>
                </a:tc>
                <a:tc>
                  <a:txBody>
                    <a:bodyPr/>
                    <a:lstStyle/>
                    <a:p>
                      <a:pPr algn="ctr"/>
                      <a:r>
                        <a:rPr lang="en-US" dirty="0" smtClean="0"/>
                        <a:t>Partnerships</a:t>
                      </a:r>
                      <a:endParaRPr lang="en-US" dirty="0"/>
                    </a:p>
                  </a:txBody>
                  <a:tcPr/>
                </a:tc>
                <a:tc>
                  <a:txBody>
                    <a:bodyPr/>
                    <a:lstStyle/>
                    <a:p>
                      <a:pPr algn="ctr"/>
                      <a:r>
                        <a:rPr lang="en-US" dirty="0" smtClean="0"/>
                        <a:t>Recruiting</a:t>
                      </a:r>
                      <a:endParaRPr lang="en-US" dirty="0"/>
                    </a:p>
                  </a:txBody>
                  <a:tcPr/>
                </a:tc>
                <a:tc>
                  <a:txBody>
                    <a:bodyPr/>
                    <a:lstStyle/>
                    <a:p>
                      <a:pPr algn="ctr"/>
                      <a:r>
                        <a:rPr lang="en-US" dirty="0" smtClean="0"/>
                        <a:t>Communication</a:t>
                      </a:r>
                      <a:endParaRPr lang="en-US" dirty="0"/>
                    </a:p>
                  </a:txBody>
                  <a:tcPr/>
                </a:tc>
              </a:tr>
              <a:tr h="370840">
                <a:tc>
                  <a:txBody>
                    <a:bodyPr/>
                    <a:lstStyle/>
                    <a:p>
                      <a:pPr algn="l"/>
                      <a:r>
                        <a:rPr lang="en-US" sz="1800" dirty="0" smtClean="0"/>
                        <a:t>January</a:t>
                      </a:r>
                      <a:endParaRPr lang="en-US" sz="1800" dirty="0"/>
                    </a:p>
                  </a:txBody>
                  <a:tcPr/>
                </a:tc>
                <a:tc gridSpan="3">
                  <a:txBody>
                    <a:bodyPr/>
                    <a:lstStyle/>
                    <a:p>
                      <a:pPr algn="ctr"/>
                      <a:endParaRPr lang="en-US" sz="1400" dirty="0"/>
                    </a:p>
                  </a:txBody>
                  <a:tcPr/>
                </a:tc>
                <a:tc hMerge="1">
                  <a:txBody>
                    <a:bodyPr/>
                    <a:lstStyle/>
                    <a:p>
                      <a:pPr algn="ctr"/>
                      <a:endParaRPr lang="en-US" dirty="0"/>
                    </a:p>
                  </a:txBody>
                  <a:tcPr/>
                </a:tc>
                <a:tc hMerge="1">
                  <a:txBody>
                    <a:bodyPr/>
                    <a:lstStyle/>
                    <a:p>
                      <a:pPr algn="ctr"/>
                      <a:endParaRPr lang="en-US" dirty="0"/>
                    </a:p>
                  </a:txBody>
                  <a:tcPr/>
                </a:tc>
              </a:tr>
              <a:tr h="370840">
                <a:tc>
                  <a:txBody>
                    <a:bodyPr/>
                    <a:lstStyle/>
                    <a:p>
                      <a:pPr algn="l"/>
                      <a:r>
                        <a:rPr lang="en-US" sz="1800" dirty="0" smtClean="0"/>
                        <a:t>February</a:t>
                      </a:r>
                      <a:endParaRPr lang="en-US" sz="1800" dirty="0"/>
                    </a:p>
                  </a:txBody>
                  <a:tcPr anchor="ctr"/>
                </a:tc>
                <a:tc>
                  <a:txBody>
                    <a:bodyPr/>
                    <a:lstStyle/>
                    <a:p>
                      <a:pPr algn="l"/>
                      <a:r>
                        <a:rPr lang="en-US" sz="1050" dirty="0" smtClean="0"/>
                        <a:t>Implement</a:t>
                      </a:r>
                      <a:r>
                        <a:rPr lang="en-US" sz="1050" baseline="0" dirty="0" smtClean="0"/>
                        <a:t> partnerships</a:t>
                      </a:r>
                      <a:endParaRPr lang="en-US" sz="1050" dirty="0"/>
                    </a:p>
                  </a:txBody>
                  <a:tcPr anchor="ctr"/>
                </a:tc>
                <a:tc>
                  <a:txBody>
                    <a:bodyPr/>
                    <a:lstStyle/>
                    <a:p>
                      <a:pPr algn="l"/>
                      <a:endParaRPr lang="en-US" sz="1050" dirty="0" smtClean="0"/>
                    </a:p>
                  </a:txBody>
                  <a:tcPr anchor="ctr"/>
                </a:tc>
                <a:tc>
                  <a:txBody>
                    <a:bodyPr/>
                    <a:lstStyle/>
                    <a:p>
                      <a:pPr algn="l"/>
                      <a:r>
                        <a:rPr lang="en-US" sz="1200" dirty="0" smtClean="0"/>
                        <a:t>Write and distribute media press releases for Tax Preparation and Site</a:t>
                      </a:r>
                      <a:r>
                        <a:rPr lang="en-US" sz="1200" baseline="0" dirty="0" smtClean="0"/>
                        <a:t> Locations; Dog and pony shows on radio and TV</a:t>
                      </a:r>
                      <a:endParaRPr lang="en-US" sz="1200" dirty="0"/>
                    </a:p>
                  </a:txBody>
                  <a:tcPr anchor="ctr"/>
                </a:tc>
              </a:tr>
              <a:tr h="370840">
                <a:tc>
                  <a:txBody>
                    <a:bodyPr/>
                    <a:lstStyle/>
                    <a:p>
                      <a:pPr algn="l"/>
                      <a:r>
                        <a:rPr lang="en-US" sz="1800" dirty="0" smtClean="0"/>
                        <a:t>March</a:t>
                      </a:r>
                      <a:endParaRPr lang="en-US" sz="1800" dirty="0"/>
                    </a:p>
                  </a:txBody>
                  <a:tcPr anchor="ctr"/>
                </a:tc>
                <a:tc>
                  <a:txBody>
                    <a:bodyPr/>
                    <a:lstStyle/>
                    <a:p>
                      <a:pPr algn="l"/>
                      <a:r>
                        <a:rPr lang="en-US" sz="1050" dirty="0" smtClean="0"/>
                        <a:t>Implement partnerships</a:t>
                      </a:r>
                      <a:endParaRPr lang="en-US" sz="1050" dirty="0"/>
                    </a:p>
                  </a:txBody>
                  <a:tcPr anchor="ctr"/>
                </a:tc>
                <a:tc>
                  <a:txBody>
                    <a:bodyPr/>
                    <a:lstStyle/>
                    <a:p>
                      <a:pPr algn="l"/>
                      <a:endParaRPr lang="en-US" sz="1050" dirty="0"/>
                    </a:p>
                  </a:txBody>
                  <a:tcPr anchor="ctr"/>
                </a:tc>
                <a:tc>
                  <a:txBody>
                    <a:bodyPr/>
                    <a:lstStyle/>
                    <a:p>
                      <a:pPr algn="l"/>
                      <a:r>
                        <a:rPr lang="en-US" sz="1050" dirty="0" smtClean="0"/>
                        <a:t>Continue dog and pony shows on radio and TV; Calendar insertions in newspapers and on TV</a:t>
                      </a:r>
                      <a:endParaRPr lang="en-US" sz="1050" dirty="0"/>
                    </a:p>
                  </a:txBody>
                  <a:tcPr anchor="ctr"/>
                </a:tc>
              </a:tr>
              <a:tr h="370840">
                <a:tc>
                  <a:txBody>
                    <a:bodyPr/>
                    <a:lstStyle/>
                    <a:p>
                      <a:pPr algn="l"/>
                      <a:r>
                        <a:rPr lang="en-US" sz="1800" dirty="0" smtClean="0"/>
                        <a:t>April</a:t>
                      </a:r>
                      <a:endParaRPr lang="en-US" sz="1800" dirty="0"/>
                    </a:p>
                  </a:txBody>
                  <a:tcPr anchor="ctr"/>
                </a:tc>
                <a:tc>
                  <a:txBody>
                    <a:bodyPr/>
                    <a:lstStyle/>
                    <a:p>
                      <a:pPr algn="l"/>
                      <a:r>
                        <a:rPr lang="en-US" sz="1050" dirty="0" smtClean="0"/>
                        <a:t>Implement partnerships</a:t>
                      </a:r>
                      <a:endParaRPr lang="en-US" sz="1050" dirty="0"/>
                    </a:p>
                  </a:txBody>
                  <a:tcPr anchor="ctr"/>
                </a:tc>
                <a:tc>
                  <a:txBody>
                    <a:bodyPr/>
                    <a:lstStyle/>
                    <a:p>
                      <a:pPr algn="l"/>
                      <a:endParaRPr lang="en-US" sz="1050" dirty="0"/>
                    </a:p>
                  </a:txBody>
                  <a:tcPr anchor="ctr"/>
                </a:tc>
                <a:tc>
                  <a:txBody>
                    <a:bodyPr/>
                    <a:lstStyle/>
                    <a:p>
                      <a:pPr algn="l"/>
                      <a:r>
                        <a:rPr lang="en-US" sz="1050" dirty="0" smtClean="0"/>
                        <a:t>Calendar insertions in newspapers and on TV</a:t>
                      </a:r>
                      <a:endParaRPr lang="en-US" sz="1050" dirty="0"/>
                    </a:p>
                  </a:txBody>
                  <a:tcPr anchor="ctr"/>
                </a:tc>
              </a:tr>
              <a:tr h="370840">
                <a:tc>
                  <a:txBody>
                    <a:bodyPr/>
                    <a:lstStyle/>
                    <a:p>
                      <a:pPr algn="l"/>
                      <a:r>
                        <a:rPr lang="en-US" sz="1800" dirty="0" smtClean="0"/>
                        <a:t>May</a:t>
                      </a:r>
                      <a:endParaRPr lang="en-US" sz="1800" dirty="0"/>
                    </a:p>
                  </a:txBody>
                  <a:tcPr anchor="ctr"/>
                </a:tc>
                <a:tc>
                  <a:txBody>
                    <a:bodyPr/>
                    <a:lstStyle/>
                    <a:p>
                      <a:pPr algn="l"/>
                      <a:r>
                        <a:rPr lang="en-US" sz="1050" dirty="0" smtClean="0"/>
                        <a:t>Consult with AARP Tax-Aide members involved in partnerships and evaluate effectiveness;</a:t>
                      </a:r>
                      <a:r>
                        <a:rPr lang="en-US" sz="1050" baseline="0" dirty="0" smtClean="0"/>
                        <a:t> solicit suggestions</a:t>
                      </a:r>
                      <a:endParaRPr lang="en-US" sz="105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50" dirty="0" smtClean="0"/>
                        <a:t>Talk with SC about recruitment of vacant SMT &amp; district leadership; Contact AARP State Office to get fall recruitment through “Inkjets”</a:t>
                      </a:r>
                    </a:p>
                    <a:p>
                      <a:pPr algn="l"/>
                      <a:endParaRPr lang="en-US" sz="1050" dirty="0"/>
                    </a:p>
                  </a:txBody>
                  <a:tcPr anchor="ctr"/>
                </a:tc>
                <a:tc>
                  <a:txBody>
                    <a:bodyPr/>
                    <a:lstStyle/>
                    <a:p>
                      <a:pPr algn="l"/>
                      <a:endParaRPr lang="en-US" sz="1050" dirty="0"/>
                    </a:p>
                  </a:txBody>
                  <a:tcPr anchor="ctr"/>
                </a:tc>
              </a:tr>
              <a:tr h="370840">
                <a:tc>
                  <a:txBody>
                    <a:bodyPr/>
                    <a:lstStyle/>
                    <a:p>
                      <a:pPr algn="l"/>
                      <a:r>
                        <a:rPr lang="en-US" sz="1800" dirty="0" smtClean="0"/>
                        <a:t>June</a:t>
                      </a:r>
                      <a:endParaRPr lang="en-US" sz="1800" dirty="0"/>
                    </a:p>
                  </a:txBody>
                  <a:tcPr anchor="ctr"/>
                </a:tc>
                <a:tc>
                  <a:txBody>
                    <a:bodyPr/>
                    <a:lstStyle/>
                    <a:p>
                      <a:pPr algn="l"/>
                      <a:r>
                        <a:rPr lang="en-US" sz="1050" dirty="0" smtClean="0"/>
                        <a:t>Review</a:t>
                      </a:r>
                      <a:r>
                        <a:rPr lang="en-US" sz="1050" baseline="0" dirty="0" smtClean="0"/>
                        <a:t> and edit formal partnership agreements for coming year</a:t>
                      </a:r>
                      <a:endParaRPr lang="en-US" sz="1050" dirty="0"/>
                    </a:p>
                  </a:txBody>
                  <a:tcPr anchor="ctr"/>
                </a:tc>
                <a:tc>
                  <a:txBody>
                    <a:bodyPr/>
                    <a:lstStyle/>
                    <a:p>
                      <a:pPr algn="l"/>
                      <a:r>
                        <a:rPr lang="en-US" sz="1050" dirty="0" smtClean="0"/>
                        <a:t>Contact AARP State Office for Newsletter insert on volunteer</a:t>
                      </a:r>
                      <a:r>
                        <a:rPr lang="en-US" sz="1050" baseline="0" dirty="0" smtClean="0"/>
                        <a:t> recruiting; explore other newsletter opportunities</a:t>
                      </a:r>
                      <a:endParaRPr lang="en-US" sz="1050" dirty="0"/>
                    </a:p>
                  </a:txBody>
                  <a:tcPr anchor="ctr"/>
                </a:tc>
                <a:tc>
                  <a:txBody>
                    <a:bodyPr/>
                    <a:lstStyle/>
                    <a:p>
                      <a:pPr algn="l"/>
                      <a:r>
                        <a:rPr lang="en-US" sz="1050" dirty="0" smtClean="0"/>
                        <a:t>Write and distribute newsletter releases on volunteer recruiting</a:t>
                      </a:r>
                      <a:endParaRPr lang="en-US" sz="1050" dirty="0"/>
                    </a:p>
                  </a:txBody>
                  <a:tcPr anchor="ctr"/>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gn="ctr" eaLnBrk="1" hangingPunct="1"/>
            <a:r>
              <a:rPr lang="en-US" smtClean="0"/>
              <a:t>How will we accomplish this?</a:t>
            </a:r>
          </a:p>
        </p:txBody>
      </p:sp>
      <p:sp>
        <p:nvSpPr>
          <p:cNvPr id="25603" name="Footer Placeholder 5"/>
          <p:cNvSpPr>
            <a:spLocks noGrp="1"/>
          </p:cNvSpPr>
          <p:nvPr>
            <p:ph type="ftr" sz="quarter" idx="11"/>
          </p:nvPr>
        </p:nvSpPr>
        <p:spPr bwMode="auto">
          <a:xfrm>
            <a:off x="57912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191000" y="6210300"/>
            <a:ext cx="914400" cy="457200"/>
          </a:xfrm>
        </p:spPr>
        <p:txBody>
          <a:bodyPr/>
          <a:lstStyle/>
          <a:p>
            <a:pPr>
              <a:defRPr/>
            </a:pPr>
            <a:fld id="{0EF37C4A-64DD-4F1D-B201-CBC95411A7DB}" type="slidenum">
              <a:rPr lang="en-US"/>
              <a:pPr>
                <a:defRPr/>
              </a:pPr>
              <a:t>17</a:t>
            </a:fld>
            <a:endParaRPr lang="en-US" dirty="0"/>
          </a:p>
        </p:txBody>
      </p:sp>
      <p:sp>
        <p:nvSpPr>
          <p:cNvPr id="25605" name="Rectangle 3"/>
          <p:cNvSpPr>
            <a:spLocks noGrp="1" noChangeArrowheads="1"/>
          </p:cNvSpPr>
          <p:nvPr>
            <p:ph sz="quarter" idx="1"/>
          </p:nvPr>
        </p:nvSpPr>
        <p:spPr/>
        <p:txBody>
          <a:bodyPr/>
          <a:lstStyle/>
          <a:p>
            <a:pPr eaLnBrk="1" hangingPunct="1">
              <a:buFont typeface="Wingdings" pitchFamily="2" charset="2"/>
              <a:buNone/>
            </a:pPr>
            <a:endParaRPr lang="en-US" smtClean="0"/>
          </a:p>
          <a:p>
            <a:pPr eaLnBrk="1" hangingPunct="1"/>
            <a:r>
              <a:rPr lang="en-US" smtClean="0"/>
              <a:t>During the next two and a half days we will look closely at each of these key roles of the PCS position </a:t>
            </a:r>
          </a:p>
          <a:p>
            <a:pPr eaLnBrk="1" hangingPunct="1">
              <a:buFont typeface="Wingdings 2" pitchFamily="18" charset="2"/>
              <a:buNone/>
            </a:pPr>
            <a:endParaRPr lang="en-US" smtClean="0"/>
          </a:p>
          <a:p>
            <a:pPr eaLnBrk="1" hangingPunct="1"/>
            <a:r>
              <a:rPr lang="en-US" smtClean="0"/>
              <a:t>Other Goals? </a:t>
            </a:r>
          </a:p>
          <a:p>
            <a:pPr eaLnBrk="1" hangingPunct="1">
              <a:buFont typeface="Wingdings 2" pitchFamily="18" charset="2"/>
              <a:buNone/>
            </a:pPr>
            <a:r>
              <a:rPr lang="en-US" smtClean="0"/>
              <a:t>		Find a mentor</a:t>
            </a:r>
          </a:p>
          <a:p>
            <a:pPr eaLnBrk="1" hangingPunct="1">
              <a:buFont typeface="Wingdings 2" pitchFamily="18" charset="2"/>
              <a:buNone/>
            </a:pPr>
            <a:r>
              <a:rPr lang="en-US" smtClean="0"/>
              <a:t>		Be a mentor</a:t>
            </a:r>
          </a:p>
          <a:p>
            <a:pPr eaLnBrk="1" hangingPunct="1">
              <a:buFont typeface="Wingdings 2" pitchFamily="18" charset="2"/>
              <a:buNone/>
            </a:pPr>
            <a:endParaRPr lang="en-US" sz="2000" smtClean="0"/>
          </a:p>
          <a:p>
            <a:pPr eaLnBrk="1" hangingPunct="1"/>
            <a:r>
              <a:rPr lang="en-US" smtClean="0"/>
              <a:t>What do you need from this training?</a:t>
            </a:r>
          </a:p>
          <a:p>
            <a:pPr eaLnBrk="1" hangingPunct="1">
              <a:buFont typeface="Wingdings 2" pitchFamily="18" charset="2"/>
              <a:buNone/>
            </a:pPr>
            <a:r>
              <a:rPr lang="en-US" smtClean="0"/>
              <a:t>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5">
                                            <p:txEl>
                                              <p:pRg st="1" end="1"/>
                                            </p:txEl>
                                          </p:spTgt>
                                        </p:tgtEl>
                                        <p:attrNameLst>
                                          <p:attrName>style.visibility</p:attrName>
                                        </p:attrNameLst>
                                      </p:cBhvr>
                                      <p:to>
                                        <p:strVal val="visible"/>
                                      </p:to>
                                    </p:set>
                                    <p:anim calcmode="lin" valueType="num">
                                      <p:cBhvr additive="base">
                                        <p:cTn id="7" dur="500" fill="hold"/>
                                        <p:tgtEl>
                                          <p:spTgt spid="2560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5">
                                            <p:txEl>
                                              <p:pRg st="3" end="3"/>
                                            </p:txEl>
                                          </p:spTgt>
                                        </p:tgtEl>
                                        <p:attrNameLst>
                                          <p:attrName>style.visibility</p:attrName>
                                        </p:attrNameLst>
                                      </p:cBhvr>
                                      <p:to>
                                        <p:strVal val="visible"/>
                                      </p:to>
                                    </p:set>
                                    <p:anim calcmode="lin" valueType="num">
                                      <p:cBhvr additive="base">
                                        <p:cTn id="13" dur="500" fill="hold"/>
                                        <p:tgtEl>
                                          <p:spTgt spid="2560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5">
                                            <p:txEl>
                                              <p:pRg st="4" end="4"/>
                                            </p:txEl>
                                          </p:spTgt>
                                        </p:tgtEl>
                                        <p:attrNameLst>
                                          <p:attrName>style.visibility</p:attrName>
                                        </p:attrNameLst>
                                      </p:cBhvr>
                                      <p:to>
                                        <p:strVal val="visible"/>
                                      </p:to>
                                    </p:set>
                                    <p:anim calcmode="lin" valueType="num">
                                      <p:cBhvr additive="base">
                                        <p:cTn id="19" dur="500" fill="hold"/>
                                        <p:tgtEl>
                                          <p:spTgt spid="2560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605">
                                            <p:txEl>
                                              <p:pRg st="5" end="5"/>
                                            </p:txEl>
                                          </p:spTgt>
                                        </p:tgtEl>
                                        <p:attrNameLst>
                                          <p:attrName>style.visibility</p:attrName>
                                        </p:attrNameLst>
                                      </p:cBhvr>
                                      <p:to>
                                        <p:strVal val="visible"/>
                                      </p:to>
                                    </p:set>
                                    <p:anim calcmode="lin" valueType="num">
                                      <p:cBhvr additive="base">
                                        <p:cTn id="25" dur="500" fill="hold"/>
                                        <p:tgtEl>
                                          <p:spTgt spid="25605">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60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605">
                                            <p:txEl>
                                              <p:pRg st="7" end="7"/>
                                            </p:txEl>
                                          </p:spTgt>
                                        </p:tgtEl>
                                        <p:attrNameLst>
                                          <p:attrName>style.visibility</p:attrName>
                                        </p:attrNameLst>
                                      </p:cBhvr>
                                      <p:to>
                                        <p:strVal val="visible"/>
                                      </p:to>
                                    </p:set>
                                    <p:anim calcmode="lin" valueType="num">
                                      <p:cBhvr additive="base">
                                        <p:cTn id="31" dur="500" fill="hold"/>
                                        <p:tgtEl>
                                          <p:spTgt spid="25605">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560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605">
                                            <p:txEl>
                                              <p:pRg st="8" end="8"/>
                                            </p:txEl>
                                          </p:spTgt>
                                        </p:tgtEl>
                                        <p:attrNameLst>
                                          <p:attrName>style.visibility</p:attrName>
                                        </p:attrNameLst>
                                      </p:cBhvr>
                                      <p:to>
                                        <p:strVal val="visible"/>
                                      </p:to>
                                    </p:set>
                                    <p:anim calcmode="lin" valueType="num">
                                      <p:cBhvr additive="base">
                                        <p:cTn id="37" dur="500" fill="hold"/>
                                        <p:tgtEl>
                                          <p:spTgt spid="25605">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560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85800" y="990600"/>
            <a:ext cx="7772400" cy="1362075"/>
          </a:xfrm>
        </p:spPr>
        <p:txBody>
          <a:bodyPr/>
          <a:lstStyle/>
          <a:p>
            <a:pPr algn="ctr" eaLnBrk="1" hangingPunct="1">
              <a:defRPr/>
            </a:pPr>
            <a:r>
              <a:rPr lang="en-US" b="1" dirty="0" smtClean="0">
                <a:solidFill>
                  <a:schemeClr val="tx1">
                    <a:lumMod val="95000"/>
                    <a:lumOff val="5000"/>
                  </a:schemeClr>
                </a:solidFill>
              </a:rPr>
              <a:t>Partnerships &amp; Coalitions</a:t>
            </a:r>
          </a:p>
        </p:txBody>
      </p:sp>
      <p:sp>
        <p:nvSpPr>
          <p:cNvPr id="38915" name="Text Placeholder 2"/>
          <p:cNvSpPr>
            <a:spLocks noGrp="1"/>
          </p:cNvSpPr>
          <p:nvPr>
            <p:ph type="body" idx="1"/>
          </p:nvPr>
        </p:nvSpPr>
        <p:spPr>
          <a:xfrm>
            <a:off x="722313" y="2819400"/>
            <a:ext cx="7772400" cy="1066800"/>
          </a:xfrm>
        </p:spPr>
        <p:txBody>
          <a:bodyPr>
            <a:normAutofit/>
          </a:bodyPr>
          <a:lstStyle/>
          <a:p>
            <a:pPr eaLnBrk="1" fontAlgn="auto" hangingPunct="1">
              <a:spcBef>
                <a:spcPts val="580"/>
              </a:spcBef>
              <a:spcAft>
                <a:spcPts val="0"/>
              </a:spcAft>
              <a:buFont typeface="Wingdings" pitchFamily="2" charset="2"/>
              <a:buChar char="v"/>
              <a:defRPr/>
            </a:pPr>
            <a:r>
              <a:rPr lang="en-US" dirty="0" smtClean="0"/>
              <a:t>How can a partnership or coalition help our program?</a:t>
            </a:r>
          </a:p>
          <a:p>
            <a:pPr eaLnBrk="1" fontAlgn="auto" hangingPunct="1">
              <a:spcBef>
                <a:spcPts val="580"/>
              </a:spcBef>
              <a:spcAft>
                <a:spcPts val="0"/>
              </a:spcAft>
              <a:buFont typeface="Wingdings" pitchFamily="2" charset="2"/>
              <a:buChar char="v"/>
              <a:defRPr/>
            </a:pPr>
            <a:r>
              <a:rPr lang="en-US" dirty="0" smtClean="0"/>
              <a:t>How can I “seal the deal?”</a:t>
            </a:r>
          </a:p>
        </p:txBody>
      </p:sp>
      <p:sp>
        <p:nvSpPr>
          <p:cNvPr id="26628" name="Footer Placeholder 4"/>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4" name="Slide Number Placeholder 3"/>
          <p:cNvSpPr>
            <a:spLocks noGrp="1"/>
          </p:cNvSpPr>
          <p:nvPr>
            <p:ph type="sldNum" sz="quarter" idx="12"/>
          </p:nvPr>
        </p:nvSpPr>
        <p:spPr/>
        <p:txBody>
          <a:bodyPr/>
          <a:lstStyle/>
          <a:p>
            <a:pPr>
              <a:defRPr/>
            </a:pPr>
            <a:fld id="{F33B5E35-D11C-479D-A05B-0AB27DA18F42}" type="slidenum">
              <a:rPr lang="en-US"/>
              <a:pPr>
                <a:defRPr/>
              </a:pPr>
              <a:t>18</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lgn="ctr" eaLnBrk="1" hangingPunct="1"/>
            <a:r>
              <a:rPr lang="en-US" smtClean="0"/>
              <a:t>Agenda</a:t>
            </a:r>
          </a:p>
        </p:txBody>
      </p:sp>
      <p:sp>
        <p:nvSpPr>
          <p:cNvPr id="9219" name="Footer Placeholder 4"/>
          <p:cNvSpPr>
            <a:spLocks noGrp="1"/>
          </p:cNvSpPr>
          <p:nvPr>
            <p:ph type="ftr" sz="quarter" idx="11"/>
          </p:nvPr>
        </p:nvSpPr>
        <p:spPr bwMode="auto">
          <a:xfrm>
            <a:off x="58674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4" name="Slide Number Placeholder 3"/>
          <p:cNvSpPr>
            <a:spLocks noGrp="1"/>
          </p:cNvSpPr>
          <p:nvPr>
            <p:ph type="sldNum" sz="quarter" idx="12"/>
          </p:nvPr>
        </p:nvSpPr>
        <p:spPr>
          <a:xfrm>
            <a:off x="3733800" y="6248400"/>
            <a:ext cx="685800" cy="419100"/>
          </a:xfrm>
        </p:spPr>
        <p:txBody>
          <a:bodyPr/>
          <a:lstStyle/>
          <a:p>
            <a:pPr>
              <a:defRPr/>
            </a:pPr>
            <a:r>
              <a:rPr lang="en-US" dirty="0"/>
              <a:t>2</a:t>
            </a:r>
          </a:p>
        </p:txBody>
      </p:sp>
      <p:sp>
        <p:nvSpPr>
          <p:cNvPr id="3" name="Content Placeholder 2"/>
          <p:cNvSpPr>
            <a:spLocks noGrp="1"/>
          </p:cNvSpPr>
          <p:nvPr>
            <p:ph sz="quarter" idx="1"/>
          </p:nvPr>
        </p:nvSpPr>
        <p:spPr/>
        <p:txBody>
          <a:bodyPr>
            <a:normAutofit fontScale="77500" lnSpcReduction="20000"/>
          </a:bodyPr>
          <a:lstStyle/>
          <a:p>
            <a:pPr marL="420624" indent="-384048" eaLnBrk="1" fontAlgn="auto" hangingPunct="1">
              <a:spcBef>
                <a:spcPts val="580"/>
              </a:spcBef>
              <a:spcAft>
                <a:spcPts val="0"/>
              </a:spcAft>
              <a:buFont typeface="Wingdings 2"/>
              <a:buChar char=""/>
              <a:defRPr/>
            </a:pPr>
            <a:r>
              <a:rPr lang="en-US" sz="3400" dirty="0" smtClean="0"/>
              <a:t>Wednesday</a:t>
            </a:r>
          </a:p>
          <a:p>
            <a:pPr marL="694944" lvl="1" indent="-384048" eaLnBrk="1" fontAlgn="auto" hangingPunct="1">
              <a:spcBef>
                <a:spcPts val="370"/>
              </a:spcBef>
              <a:spcAft>
                <a:spcPts val="0"/>
              </a:spcAft>
              <a:buFont typeface="Wingdings" pitchFamily="2" charset="2"/>
              <a:buChar char="q"/>
              <a:defRPr/>
            </a:pPr>
            <a:r>
              <a:rPr lang="en-US" sz="2600" dirty="0" smtClean="0"/>
              <a:t>Welcome and Introductions</a:t>
            </a:r>
          </a:p>
          <a:p>
            <a:pPr marL="694944" lvl="1" indent="-384048" eaLnBrk="1" fontAlgn="auto" hangingPunct="1">
              <a:spcBef>
                <a:spcPts val="370"/>
              </a:spcBef>
              <a:spcAft>
                <a:spcPts val="0"/>
              </a:spcAft>
              <a:buFont typeface="Wingdings" pitchFamily="2" charset="2"/>
              <a:buChar char="q"/>
              <a:defRPr/>
            </a:pPr>
            <a:r>
              <a:rPr lang="en-US" sz="2600" dirty="0" smtClean="0"/>
              <a:t>Understanding the Role of the PCS</a:t>
            </a:r>
          </a:p>
          <a:p>
            <a:pPr marL="694944" lvl="1" indent="-384048" eaLnBrk="1" fontAlgn="auto" hangingPunct="1">
              <a:spcBef>
                <a:spcPts val="370"/>
              </a:spcBef>
              <a:spcAft>
                <a:spcPts val="0"/>
              </a:spcAft>
              <a:buFont typeface="Wingdings" pitchFamily="2" charset="2"/>
              <a:buChar char="q"/>
              <a:defRPr/>
            </a:pPr>
            <a:r>
              <a:rPr lang="en-US" sz="2600" dirty="0" smtClean="0"/>
              <a:t>Working with Your SMT</a:t>
            </a:r>
          </a:p>
          <a:p>
            <a:pPr marL="420624" indent="-384048" eaLnBrk="1" fontAlgn="auto" hangingPunct="1">
              <a:spcBef>
                <a:spcPts val="580"/>
              </a:spcBef>
              <a:spcAft>
                <a:spcPts val="0"/>
              </a:spcAft>
              <a:buFont typeface="Wingdings 2"/>
              <a:buChar char=""/>
              <a:defRPr/>
            </a:pPr>
            <a:r>
              <a:rPr lang="en-US" sz="3400" dirty="0" smtClean="0"/>
              <a:t>Thursday</a:t>
            </a:r>
          </a:p>
          <a:p>
            <a:pPr marL="722376" lvl="1" indent="-274320" eaLnBrk="1" fontAlgn="auto" hangingPunct="1">
              <a:spcBef>
                <a:spcPts val="370"/>
              </a:spcBef>
              <a:spcAft>
                <a:spcPts val="0"/>
              </a:spcAft>
              <a:buFont typeface="Wingdings" pitchFamily="2" charset="2"/>
              <a:buChar char="q"/>
              <a:defRPr/>
            </a:pPr>
            <a:r>
              <a:rPr lang="en-US" sz="2600" dirty="0" smtClean="0"/>
              <a:t>Group Meeting – SC/ADS/TRS/TCS/PCS &amp; Facilitators</a:t>
            </a:r>
          </a:p>
          <a:p>
            <a:pPr marL="722376" lvl="1" indent="-274320" eaLnBrk="1" fontAlgn="auto" hangingPunct="1">
              <a:spcBef>
                <a:spcPts val="370"/>
              </a:spcBef>
              <a:spcAft>
                <a:spcPts val="0"/>
              </a:spcAft>
              <a:buFont typeface="Wingdings" pitchFamily="2" charset="2"/>
              <a:buChar char="q"/>
              <a:defRPr/>
            </a:pPr>
            <a:r>
              <a:rPr lang="en-US" sz="2600" dirty="0" smtClean="0"/>
              <a:t>Partnerships &amp; Coalitions</a:t>
            </a:r>
          </a:p>
          <a:p>
            <a:pPr marL="722376" lvl="1" indent="-274320" eaLnBrk="1" fontAlgn="auto" hangingPunct="1">
              <a:spcBef>
                <a:spcPts val="370"/>
              </a:spcBef>
              <a:spcAft>
                <a:spcPts val="0"/>
              </a:spcAft>
              <a:buFont typeface="Wingdings" pitchFamily="2" charset="2"/>
              <a:buChar char="q"/>
              <a:defRPr/>
            </a:pPr>
            <a:r>
              <a:rPr lang="en-US" sz="2600" dirty="0" smtClean="0"/>
              <a:t>Grant Writing and Local Opportunities</a:t>
            </a:r>
          </a:p>
          <a:p>
            <a:pPr marL="722376" lvl="1" indent="-274320" eaLnBrk="1" fontAlgn="auto" hangingPunct="1">
              <a:spcBef>
                <a:spcPts val="370"/>
              </a:spcBef>
              <a:spcAft>
                <a:spcPts val="0"/>
              </a:spcAft>
              <a:buFont typeface="Wingdings" pitchFamily="2" charset="2"/>
              <a:buChar char="q"/>
              <a:defRPr/>
            </a:pPr>
            <a:r>
              <a:rPr lang="en-US" sz="2600" dirty="0" smtClean="0"/>
              <a:t>Volunteer Recruitment</a:t>
            </a:r>
          </a:p>
          <a:p>
            <a:pPr marL="722376" lvl="1" indent="-274320" eaLnBrk="1" fontAlgn="auto" hangingPunct="1">
              <a:spcBef>
                <a:spcPts val="370"/>
              </a:spcBef>
              <a:spcAft>
                <a:spcPts val="0"/>
              </a:spcAft>
              <a:buFont typeface="Wingdings" pitchFamily="2" charset="2"/>
              <a:buChar char="q"/>
              <a:defRPr/>
            </a:pPr>
            <a:r>
              <a:rPr lang="en-US" sz="2600" dirty="0" smtClean="0"/>
              <a:t>Communications and Social Media</a:t>
            </a:r>
          </a:p>
          <a:p>
            <a:pPr marL="420624" indent="-384048" eaLnBrk="1" fontAlgn="auto" hangingPunct="1">
              <a:spcBef>
                <a:spcPts val="580"/>
              </a:spcBef>
              <a:spcAft>
                <a:spcPts val="0"/>
              </a:spcAft>
              <a:buFont typeface="Wingdings 2"/>
              <a:buChar char=""/>
              <a:defRPr/>
            </a:pPr>
            <a:r>
              <a:rPr lang="en-US" sz="3400" dirty="0" smtClean="0"/>
              <a:t>Friday</a:t>
            </a:r>
          </a:p>
          <a:p>
            <a:pPr marL="694944" lvl="1" indent="-384048" eaLnBrk="1" fontAlgn="auto" hangingPunct="1">
              <a:spcBef>
                <a:spcPts val="370"/>
              </a:spcBef>
              <a:spcAft>
                <a:spcPts val="0"/>
              </a:spcAft>
              <a:buFont typeface="Wingdings" pitchFamily="2" charset="2"/>
              <a:buChar char="q"/>
              <a:defRPr/>
            </a:pPr>
            <a:r>
              <a:rPr lang="en-US" sz="2600" dirty="0" smtClean="0"/>
              <a:t>Working with AARP State Office &amp; the National Office</a:t>
            </a:r>
          </a:p>
          <a:p>
            <a:pPr marL="694944" lvl="1" indent="-384048" eaLnBrk="1" fontAlgn="auto" hangingPunct="1">
              <a:spcBef>
                <a:spcPts val="370"/>
              </a:spcBef>
              <a:spcAft>
                <a:spcPts val="0"/>
              </a:spcAft>
              <a:buFont typeface="Wingdings" pitchFamily="2" charset="2"/>
              <a:buChar char="q"/>
              <a:defRPr/>
            </a:pPr>
            <a:r>
              <a:rPr lang="en-US" sz="2600" dirty="0" smtClean="0"/>
              <a:t>Looking at the Planning Calendar</a:t>
            </a:r>
          </a:p>
          <a:p>
            <a:pPr marL="694944" lvl="1" indent="-384048" eaLnBrk="1" fontAlgn="auto" hangingPunct="1">
              <a:spcBef>
                <a:spcPts val="370"/>
              </a:spcBef>
              <a:spcAft>
                <a:spcPts val="0"/>
              </a:spcAft>
              <a:buFont typeface="Wingdings" pitchFamily="2" charset="2"/>
              <a:buChar char="q"/>
              <a:defRPr/>
            </a:pPr>
            <a:r>
              <a:rPr lang="en-US" sz="2600" dirty="0" smtClean="0"/>
              <a:t>Setting Goals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lgn="ctr" eaLnBrk="1" hangingPunct="1"/>
            <a:r>
              <a:rPr lang="en-US" smtClean="0"/>
              <a:t>Partnerships and Coalitions</a:t>
            </a:r>
          </a:p>
        </p:txBody>
      </p:sp>
      <p:sp>
        <p:nvSpPr>
          <p:cNvPr id="27651" name="Footer Placeholder 10"/>
          <p:cNvSpPr>
            <a:spLocks noGrp="1"/>
          </p:cNvSpPr>
          <p:nvPr>
            <p:ph type="ftr" sz="quarter" idx="11"/>
          </p:nvPr>
        </p:nvSpPr>
        <p:spPr bwMode="auto">
          <a:xfrm>
            <a:off x="58674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10" name="Slide Number Placeholder 9"/>
          <p:cNvSpPr>
            <a:spLocks noGrp="1"/>
          </p:cNvSpPr>
          <p:nvPr>
            <p:ph type="sldNum" sz="quarter" idx="12"/>
          </p:nvPr>
        </p:nvSpPr>
        <p:spPr>
          <a:xfrm>
            <a:off x="4495800" y="6210300"/>
            <a:ext cx="914400" cy="457200"/>
          </a:xfrm>
        </p:spPr>
        <p:txBody>
          <a:bodyPr/>
          <a:lstStyle/>
          <a:p>
            <a:pPr>
              <a:defRPr/>
            </a:pPr>
            <a:fld id="{30A83383-2128-4224-9383-9AA4E01C6E5C}" type="slidenum">
              <a:rPr lang="en-US"/>
              <a:pPr>
                <a:defRPr/>
              </a:pPr>
              <a:t>19</a:t>
            </a:fld>
            <a:endParaRPr lang="en-US" dirty="0"/>
          </a:p>
        </p:txBody>
      </p:sp>
      <p:sp>
        <p:nvSpPr>
          <p:cNvPr id="6" name="Freeform 5"/>
          <p:cNvSpPr/>
          <p:nvPr/>
        </p:nvSpPr>
        <p:spPr>
          <a:xfrm>
            <a:off x="1957975" y="1645459"/>
            <a:ext cx="5322159" cy="2353500"/>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1"/>
          <a:lstStyle/>
          <a:p>
            <a:pPr algn="ctr" defTabSz="977900" fontAlgn="auto">
              <a:lnSpc>
                <a:spcPct val="90000"/>
              </a:lnSpc>
              <a:spcAft>
                <a:spcPct val="35000"/>
              </a:spcAft>
              <a:defRPr/>
            </a:pPr>
            <a:r>
              <a:rPr lang="en-US" sz="2200" dirty="0">
                <a:solidFill>
                  <a:schemeClr val="tx1">
                    <a:alpha val="25000"/>
                  </a:schemeClr>
                </a:solidFill>
              </a:rPr>
              <a:t>Communications / Publicity</a:t>
            </a:r>
          </a:p>
        </p:txBody>
      </p:sp>
      <p:sp>
        <p:nvSpPr>
          <p:cNvPr id="8" name="Freeform 7"/>
          <p:cNvSpPr/>
          <p:nvPr/>
        </p:nvSpPr>
        <p:spPr>
          <a:xfrm>
            <a:off x="1957975" y="3727402"/>
            <a:ext cx="5322159" cy="2353500"/>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b" anchorCtr="1"/>
          <a:lstStyle/>
          <a:p>
            <a:pPr algn="ctr" defTabSz="977900" fontAlgn="auto">
              <a:lnSpc>
                <a:spcPct val="90000"/>
              </a:lnSpc>
              <a:spcAft>
                <a:spcPct val="35000"/>
              </a:spcAft>
              <a:defRPr/>
            </a:pPr>
            <a:r>
              <a:rPr lang="en-US" sz="2200" dirty="0">
                <a:solidFill>
                  <a:schemeClr val="tx1">
                    <a:alpha val="25000"/>
                  </a:schemeClr>
                </a:solidFill>
              </a:rPr>
              <a:t>Volunteer Recruiting</a:t>
            </a:r>
          </a:p>
        </p:txBody>
      </p:sp>
      <p:sp>
        <p:nvSpPr>
          <p:cNvPr id="9" name="Freeform 8"/>
          <p:cNvSpPr/>
          <p:nvPr/>
        </p:nvSpPr>
        <p:spPr>
          <a:xfrm>
            <a:off x="533665" y="2666991"/>
            <a:ext cx="5322159" cy="2353500"/>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
          <a:lstStyle/>
          <a:p>
            <a:pPr defTabSz="977900" fontAlgn="auto">
              <a:lnSpc>
                <a:spcPct val="90000"/>
              </a:lnSpc>
              <a:spcAft>
                <a:spcPct val="35000"/>
              </a:spcAft>
              <a:defRPr/>
            </a:pPr>
            <a:r>
              <a:rPr lang="en-US" sz="2200" dirty="0">
                <a:solidFill>
                  <a:schemeClr val="tx1">
                    <a:alpha val="25000"/>
                  </a:schemeClr>
                </a:solidFill>
              </a:rPr>
              <a:t>SMT Function</a:t>
            </a:r>
          </a:p>
        </p:txBody>
      </p:sp>
      <p:sp>
        <p:nvSpPr>
          <p:cNvPr id="7" name="Freeform 6"/>
          <p:cNvSpPr/>
          <p:nvPr/>
        </p:nvSpPr>
        <p:spPr>
          <a:xfrm>
            <a:off x="3476625" y="2667000"/>
            <a:ext cx="5286375" cy="2354263"/>
          </a:xfrm>
          <a:custGeom>
            <a:avLst/>
            <a:gdLst>
              <a:gd name="connsiteX0" fmla="*/ 0 w 5286339"/>
              <a:gd name="connsiteY0" fmla="*/ 1176750 h 2353500"/>
              <a:gd name="connsiteX1" fmla="*/ 1568148 w 5286339"/>
              <a:gd name="connsiteY1" fmla="*/ 101728 h 2353500"/>
              <a:gd name="connsiteX2" fmla="*/ 2643172 w 5286339"/>
              <a:gd name="connsiteY2" fmla="*/ 3 h 2353500"/>
              <a:gd name="connsiteX3" fmla="*/ 3718198 w 5286339"/>
              <a:gd name="connsiteY3" fmla="*/ 101729 h 2353500"/>
              <a:gd name="connsiteX4" fmla="*/ 5286341 w 5286339"/>
              <a:gd name="connsiteY4" fmla="*/ 1176758 h 2353500"/>
              <a:gd name="connsiteX5" fmla="*/ 3718195 w 5286339"/>
              <a:gd name="connsiteY5" fmla="*/ 2251783 h 2353500"/>
              <a:gd name="connsiteX6" fmla="*/ 2643170 w 5286339"/>
              <a:gd name="connsiteY6" fmla="*/ 2353508 h 2353500"/>
              <a:gd name="connsiteX7" fmla="*/ 1568145 w 5286339"/>
              <a:gd name="connsiteY7" fmla="*/ 2251782 h 2353500"/>
              <a:gd name="connsiteX8" fmla="*/ 1 w 5286339"/>
              <a:gd name="connsiteY8" fmla="*/ 1176755 h 2353500"/>
              <a:gd name="connsiteX9" fmla="*/ 0 w 528633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6339" h="2353500">
                <a:moveTo>
                  <a:pt x="0" y="1176750"/>
                </a:moveTo>
                <a:cubicBezTo>
                  <a:pt x="3" y="711983"/>
                  <a:pt x="614451" y="290757"/>
                  <a:pt x="1568148" y="101728"/>
                </a:cubicBezTo>
                <a:cubicBezTo>
                  <a:pt x="1906522" y="34660"/>
                  <a:pt x="2272779" y="3"/>
                  <a:pt x="2643172" y="3"/>
                </a:cubicBezTo>
                <a:cubicBezTo>
                  <a:pt x="3013565" y="3"/>
                  <a:pt x="3379824" y="34661"/>
                  <a:pt x="3718198" y="101729"/>
                </a:cubicBezTo>
                <a:cubicBezTo>
                  <a:pt x="4671898" y="290759"/>
                  <a:pt x="5286345" y="711989"/>
                  <a:pt x="5286341" y="1176758"/>
                </a:cubicBezTo>
                <a:cubicBezTo>
                  <a:pt x="5286341" y="1641526"/>
                  <a:pt x="4671894" y="2062753"/>
                  <a:pt x="3718195" y="2251783"/>
                </a:cubicBezTo>
                <a:cubicBezTo>
                  <a:pt x="3379821" y="2318851"/>
                  <a:pt x="3013563" y="2353508"/>
                  <a:pt x="2643170" y="2353508"/>
                </a:cubicBezTo>
                <a:cubicBezTo>
                  <a:pt x="2272777" y="2353508"/>
                  <a:pt x="1906519" y="2318850"/>
                  <a:pt x="1568145" y="2251782"/>
                </a:cubicBezTo>
                <a:cubicBezTo>
                  <a:pt x="614445" y="2062752"/>
                  <a:pt x="-2" y="1641523"/>
                  <a:pt x="1" y="1176755"/>
                </a:cubicBezTo>
                <a:cubicBezTo>
                  <a:pt x="1" y="1176753"/>
                  <a:pt x="0" y="1176752"/>
                  <a:pt x="0" y="1176750"/>
                </a:cubicBezTo>
                <a:close/>
              </a:path>
            </a:pathLst>
          </a:cu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
          <a:lstStyle/>
          <a:p>
            <a:pPr algn="r" defTabSz="977900" fontAlgn="auto">
              <a:lnSpc>
                <a:spcPct val="90000"/>
              </a:lnSpc>
              <a:spcAft>
                <a:spcPct val="35000"/>
              </a:spcAft>
              <a:defRPr/>
            </a:pPr>
            <a:endParaRPr lang="en-US" sz="2800" dirty="0"/>
          </a:p>
          <a:p>
            <a:pPr algn="r" defTabSz="977900" fontAlgn="auto">
              <a:lnSpc>
                <a:spcPct val="90000"/>
              </a:lnSpc>
              <a:spcAft>
                <a:spcPct val="35000"/>
              </a:spcAft>
              <a:defRPr/>
            </a:pPr>
            <a:r>
              <a:rPr lang="en-US" sz="2800" dirty="0"/>
              <a:t>Partnerships</a:t>
            </a:r>
          </a:p>
          <a:p>
            <a:pPr algn="r" defTabSz="977900" fontAlgn="auto">
              <a:lnSpc>
                <a:spcPct val="90000"/>
              </a:lnSpc>
              <a:spcAft>
                <a:spcPct val="35000"/>
              </a:spcAft>
              <a:defRPr/>
            </a:pPr>
            <a:r>
              <a:rPr lang="en-US" dirty="0"/>
              <a:t>And</a:t>
            </a:r>
          </a:p>
          <a:p>
            <a:pPr algn="r" defTabSz="977900" fontAlgn="auto">
              <a:lnSpc>
                <a:spcPct val="90000"/>
              </a:lnSpc>
              <a:spcAft>
                <a:spcPct val="35000"/>
              </a:spcAft>
              <a:defRPr/>
            </a:pPr>
            <a:r>
              <a:rPr lang="en-US" sz="2800" dirty="0"/>
              <a:t>Coalitions</a:t>
            </a:r>
          </a:p>
          <a:p>
            <a:pPr algn="r" defTabSz="977900" fontAlgn="auto">
              <a:lnSpc>
                <a:spcPct val="90000"/>
              </a:lnSpc>
              <a:spcAft>
                <a:spcPct val="35000"/>
              </a:spcAft>
              <a:defRPr/>
            </a:pPr>
            <a:endParaRPr lang="en-US"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t>A Look at Partnerships</a:t>
            </a:r>
          </a:p>
        </p:txBody>
      </p:sp>
      <p:sp>
        <p:nvSpPr>
          <p:cNvPr id="28675" name="Footer Placeholder 7"/>
          <p:cNvSpPr>
            <a:spLocks noGrp="1"/>
          </p:cNvSpPr>
          <p:nvPr>
            <p:ph type="ftr" sz="quarter" idx="11"/>
          </p:nvPr>
        </p:nvSpPr>
        <p:spPr bwMode="auto">
          <a:xfrm>
            <a:off x="58674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7" name="Slide Number Placeholder 6"/>
          <p:cNvSpPr>
            <a:spLocks noGrp="1"/>
          </p:cNvSpPr>
          <p:nvPr>
            <p:ph type="sldNum" sz="quarter" idx="12"/>
          </p:nvPr>
        </p:nvSpPr>
        <p:spPr>
          <a:xfrm>
            <a:off x="4495800" y="6210300"/>
            <a:ext cx="990600" cy="457200"/>
          </a:xfrm>
        </p:spPr>
        <p:txBody>
          <a:bodyPr/>
          <a:lstStyle/>
          <a:p>
            <a:pPr>
              <a:defRPr/>
            </a:pPr>
            <a:fld id="{1413E606-C93A-413A-885B-CCEB3845FA83}" type="slidenum">
              <a:rPr lang="en-US"/>
              <a:pPr>
                <a:defRPr/>
              </a:pPr>
              <a:t>20</a:t>
            </a:fld>
            <a:endParaRPr lang="en-US" dirty="0"/>
          </a:p>
        </p:txBody>
      </p:sp>
      <p:sp>
        <p:nvSpPr>
          <p:cNvPr id="132099" name="Rectangle 3"/>
          <p:cNvSpPr>
            <a:spLocks noGrp="1" noChangeArrowheads="1"/>
          </p:cNvSpPr>
          <p:nvPr>
            <p:ph sz="quarter" idx="1"/>
          </p:nvPr>
        </p:nvSpPr>
        <p:spPr/>
        <p:txBody>
          <a:bodyPr>
            <a:normAutofit lnSpcReduction="10000"/>
          </a:bodyPr>
          <a:lstStyle/>
          <a:p>
            <a:pPr marL="420624" indent="-384048" eaLnBrk="1" fontAlgn="auto" hangingPunct="1">
              <a:spcBef>
                <a:spcPts val="580"/>
              </a:spcBef>
              <a:spcAft>
                <a:spcPts val="0"/>
              </a:spcAft>
              <a:buFont typeface="Wingdings 2"/>
              <a:buChar char=""/>
              <a:defRPr/>
            </a:pPr>
            <a:r>
              <a:rPr lang="en-US" dirty="0" smtClean="0"/>
              <a:t>What is a Partnership? </a:t>
            </a:r>
          </a:p>
          <a:p>
            <a:pPr marL="1005840" lvl="2" indent="-256032" eaLnBrk="1" fontAlgn="auto" hangingPunct="1">
              <a:spcBef>
                <a:spcPts val="370"/>
              </a:spcBef>
              <a:spcAft>
                <a:spcPts val="0"/>
              </a:spcAft>
              <a:buClr>
                <a:schemeClr val="accent1">
                  <a:tint val="60000"/>
                </a:schemeClr>
              </a:buClr>
              <a:buFont typeface="Arial"/>
              <a:buChar char="○"/>
              <a:defRPr/>
            </a:pPr>
            <a:r>
              <a:rPr lang="en-US" dirty="0" smtClean="0"/>
              <a:t>Definition</a:t>
            </a:r>
          </a:p>
          <a:p>
            <a:pPr marL="1005840" lvl="2" indent="-256032" eaLnBrk="1" fontAlgn="auto" hangingPunct="1">
              <a:spcBef>
                <a:spcPts val="370"/>
              </a:spcBef>
              <a:spcAft>
                <a:spcPts val="0"/>
              </a:spcAft>
              <a:buClr>
                <a:schemeClr val="accent1">
                  <a:tint val="60000"/>
                </a:schemeClr>
              </a:buClr>
              <a:buFont typeface="Arial"/>
              <a:buChar char="○"/>
              <a:defRPr/>
            </a:pPr>
            <a:r>
              <a:rPr lang="en-US" dirty="0" smtClean="0"/>
              <a:t>Types of Partnerships</a:t>
            </a:r>
          </a:p>
          <a:p>
            <a:pPr marL="420624" indent="-384048" eaLnBrk="1" fontAlgn="auto" hangingPunct="1">
              <a:spcBef>
                <a:spcPts val="580"/>
              </a:spcBef>
              <a:spcAft>
                <a:spcPts val="0"/>
              </a:spcAft>
              <a:buFont typeface="Wingdings 2"/>
              <a:buChar char=""/>
              <a:defRPr/>
            </a:pPr>
            <a:r>
              <a:rPr lang="en-US" dirty="0" smtClean="0"/>
              <a:t>What is a Coalition?</a:t>
            </a:r>
          </a:p>
          <a:p>
            <a:pPr marL="1005840" lvl="2" indent="-256032" eaLnBrk="1" fontAlgn="auto" hangingPunct="1">
              <a:spcBef>
                <a:spcPts val="370"/>
              </a:spcBef>
              <a:spcAft>
                <a:spcPts val="0"/>
              </a:spcAft>
              <a:buClr>
                <a:schemeClr val="accent1">
                  <a:tint val="60000"/>
                </a:schemeClr>
              </a:buClr>
              <a:buFont typeface="Arial"/>
              <a:buChar char="○"/>
              <a:defRPr/>
            </a:pPr>
            <a:r>
              <a:rPr lang="en-US" dirty="0" smtClean="0"/>
              <a:t>Example – Baltimore Cash Coalition</a:t>
            </a:r>
          </a:p>
          <a:p>
            <a:pPr marL="420624" indent="-384048" eaLnBrk="1" fontAlgn="auto" hangingPunct="1">
              <a:spcBef>
                <a:spcPts val="580"/>
              </a:spcBef>
              <a:spcAft>
                <a:spcPts val="0"/>
              </a:spcAft>
              <a:buFont typeface="Wingdings 2"/>
              <a:buChar char=""/>
              <a:defRPr/>
            </a:pPr>
            <a:r>
              <a:rPr lang="en-US" dirty="0" smtClean="0"/>
              <a:t>Why should we consider participating in a partnership/coalition?</a:t>
            </a:r>
          </a:p>
          <a:p>
            <a:pPr marL="420624" indent="-384048" eaLnBrk="1" fontAlgn="auto" hangingPunct="1">
              <a:spcBef>
                <a:spcPts val="580"/>
              </a:spcBef>
              <a:spcAft>
                <a:spcPts val="0"/>
              </a:spcAft>
              <a:buFont typeface="Wingdings 2"/>
              <a:buChar char=""/>
              <a:defRPr/>
            </a:pPr>
            <a:r>
              <a:rPr lang="en-US" dirty="0" smtClean="0"/>
              <a:t>Finding potential partners</a:t>
            </a:r>
          </a:p>
          <a:p>
            <a:pPr marL="1005840" lvl="2" indent="-256032" eaLnBrk="1" fontAlgn="auto" hangingPunct="1">
              <a:spcBef>
                <a:spcPts val="370"/>
              </a:spcBef>
              <a:spcAft>
                <a:spcPts val="0"/>
              </a:spcAft>
              <a:buClr>
                <a:schemeClr val="accent1">
                  <a:tint val="60000"/>
                </a:schemeClr>
              </a:buClr>
              <a:buFont typeface="Arial"/>
              <a:buChar char="○"/>
              <a:defRPr/>
            </a:pPr>
            <a:r>
              <a:rPr lang="en-US" dirty="0" smtClean="0"/>
              <a:t>Internet</a:t>
            </a:r>
          </a:p>
          <a:p>
            <a:pPr marL="1005840" lvl="2" indent="-256032" eaLnBrk="1" fontAlgn="auto" hangingPunct="1">
              <a:spcBef>
                <a:spcPts val="370"/>
              </a:spcBef>
              <a:spcAft>
                <a:spcPts val="0"/>
              </a:spcAft>
              <a:buClr>
                <a:schemeClr val="accent1">
                  <a:tint val="60000"/>
                </a:schemeClr>
              </a:buClr>
              <a:buFont typeface="Arial"/>
              <a:buChar char="○"/>
              <a:defRPr/>
            </a:pPr>
            <a:r>
              <a:rPr lang="en-US" dirty="0" smtClean="0"/>
              <a:t>Use Volunteers’ Affiliations</a:t>
            </a:r>
          </a:p>
          <a:p>
            <a:pPr marL="1005840" lvl="2" indent="-256032" eaLnBrk="1" fontAlgn="auto" hangingPunct="1">
              <a:spcBef>
                <a:spcPts val="370"/>
              </a:spcBef>
              <a:spcAft>
                <a:spcPts val="0"/>
              </a:spcAft>
              <a:buClr>
                <a:schemeClr val="accent1">
                  <a:tint val="60000"/>
                </a:schemeClr>
              </a:buClr>
              <a:buFont typeface="Arial"/>
              <a:buChar char="○"/>
              <a:defRPr/>
            </a:pPr>
            <a:r>
              <a:rPr lang="en-US" dirty="0" smtClean="0"/>
              <a:t>Standard Sources e.g. BBB, Chamber of Commerce, local businesses/banks</a:t>
            </a:r>
          </a:p>
          <a:p>
            <a:pPr marL="1005840" lvl="2" indent="-256032" eaLnBrk="1" fontAlgn="auto" hangingPunct="1">
              <a:spcBef>
                <a:spcPts val="370"/>
              </a:spcBef>
              <a:spcAft>
                <a:spcPts val="0"/>
              </a:spcAft>
              <a:buClr>
                <a:schemeClr val="accent1">
                  <a:tint val="60000"/>
                </a:schemeClr>
              </a:buClr>
              <a:buFont typeface="Arial"/>
              <a:buChar char="○"/>
              <a:defRPr/>
            </a:pPr>
            <a:endParaRPr lang="en-US" dirty="0"/>
          </a:p>
        </p:txBody>
      </p:sp>
      <p:pic>
        <p:nvPicPr>
          <p:cNvPr id="28678" name="Picture 4" descr="MCj02374790000[1]"/>
          <p:cNvPicPr>
            <a:picLocks noChangeAspect="1" noChangeArrowheads="1"/>
          </p:cNvPicPr>
          <p:nvPr/>
        </p:nvPicPr>
        <p:blipFill>
          <a:blip r:embed="rId3" cstate="print"/>
          <a:srcRect/>
          <a:stretch>
            <a:fillRect/>
          </a:stretch>
        </p:blipFill>
        <p:spPr bwMode="auto">
          <a:xfrm>
            <a:off x="5729288" y="1477963"/>
            <a:ext cx="2330450" cy="160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914400" y="1066800"/>
            <a:ext cx="7772400" cy="838200"/>
          </a:xfrm>
        </p:spPr>
        <p:txBody>
          <a:bodyPr/>
          <a:lstStyle/>
          <a:p>
            <a:pPr algn="ctr" eaLnBrk="1" hangingPunct="1"/>
            <a:r>
              <a:rPr lang="en-US" smtClean="0"/>
              <a:t>The Parts of a Great Partnership</a:t>
            </a:r>
            <a:br>
              <a:rPr lang="en-US" smtClean="0"/>
            </a:br>
            <a:endParaRPr lang="en-US" smtClean="0"/>
          </a:p>
        </p:txBody>
      </p:sp>
      <p:sp>
        <p:nvSpPr>
          <p:cNvPr id="29699" name="Footer Placeholder 11"/>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11" name="Slide Number Placeholder 10"/>
          <p:cNvSpPr>
            <a:spLocks noGrp="1"/>
          </p:cNvSpPr>
          <p:nvPr>
            <p:ph type="sldNum" sz="quarter" idx="12"/>
          </p:nvPr>
        </p:nvSpPr>
        <p:spPr>
          <a:xfrm>
            <a:off x="4648200" y="6210300"/>
            <a:ext cx="838200" cy="457200"/>
          </a:xfrm>
        </p:spPr>
        <p:txBody>
          <a:bodyPr/>
          <a:lstStyle/>
          <a:p>
            <a:pPr>
              <a:defRPr/>
            </a:pPr>
            <a:fld id="{6221EA22-4E1B-4F4C-B48A-5C99D1CABCA3}" type="slidenum">
              <a:rPr lang="en-US"/>
              <a:pPr>
                <a:defRPr/>
              </a:pPr>
              <a:t>21</a:t>
            </a:fld>
            <a:endParaRPr lang="en-US" dirty="0"/>
          </a:p>
        </p:txBody>
      </p:sp>
      <p:sp>
        <p:nvSpPr>
          <p:cNvPr id="29701" name="Rectangle 3"/>
          <p:cNvSpPr>
            <a:spLocks noGrp="1" noChangeArrowheads="1"/>
          </p:cNvSpPr>
          <p:nvPr>
            <p:ph sz="quarter" idx="1"/>
          </p:nvPr>
        </p:nvSpPr>
        <p:spPr/>
        <p:txBody>
          <a:bodyPr/>
          <a:lstStyle/>
          <a:p>
            <a:pPr eaLnBrk="1" hangingPunct="1"/>
            <a:r>
              <a:rPr lang="en-US" smtClean="0"/>
              <a:t>Getting approval</a:t>
            </a:r>
          </a:p>
          <a:p>
            <a:pPr eaLnBrk="1" hangingPunct="1"/>
            <a:endParaRPr lang="en-US" smtClean="0"/>
          </a:p>
          <a:p>
            <a:pPr eaLnBrk="1" hangingPunct="1"/>
            <a:r>
              <a:rPr lang="en-US" smtClean="0"/>
              <a:t> MOU Signed</a:t>
            </a:r>
          </a:p>
          <a:p>
            <a:pPr eaLnBrk="1" hangingPunct="1">
              <a:buFont typeface="Wingdings 2" pitchFamily="18" charset="2"/>
              <a:buNone/>
            </a:pPr>
            <a:r>
              <a:rPr lang="en-US" sz="1400" smtClean="0"/>
              <a:t>		</a:t>
            </a:r>
            <a:r>
              <a:rPr lang="en-US" sz="1800" smtClean="0"/>
              <a:t>(if necessary)</a:t>
            </a:r>
          </a:p>
          <a:p>
            <a:pPr eaLnBrk="1" hangingPunct="1">
              <a:buFont typeface="Wingdings 2" pitchFamily="18" charset="2"/>
              <a:buNone/>
            </a:pPr>
            <a:endParaRPr lang="en-US" sz="1400" smtClean="0"/>
          </a:p>
          <a:p>
            <a:pPr eaLnBrk="1" hangingPunct="1"/>
            <a:r>
              <a:rPr lang="en-US" smtClean="0"/>
              <a:t>Follow through</a:t>
            </a:r>
          </a:p>
          <a:p>
            <a:pPr eaLnBrk="1" hangingPunct="1"/>
            <a:endParaRPr lang="en-US" smtClean="0"/>
          </a:p>
          <a:p>
            <a:pPr eaLnBrk="1" hangingPunct="1"/>
            <a:r>
              <a:rPr lang="en-US" smtClean="0"/>
              <a:t>Evaluation</a:t>
            </a:r>
          </a:p>
          <a:p>
            <a:pPr eaLnBrk="1" hangingPunct="1"/>
            <a:endParaRPr lang="en-US" smtClean="0"/>
          </a:p>
          <a:p>
            <a:pPr eaLnBrk="1" hangingPunct="1"/>
            <a:r>
              <a:rPr lang="en-US" smtClean="0"/>
              <a:t>Create a timeline </a:t>
            </a:r>
          </a:p>
        </p:txBody>
      </p:sp>
      <p:pic>
        <p:nvPicPr>
          <p:cNvPr id="29702" name="Picture 4" descr="status_ok"/>
          <p:cNvPicPr>
            <a:picLocks noChangeAspect="1" noChangeArrowheads="1"/>
          </p:cNvPicPr>
          <p:nvPr/>
        </p:nvPicPr>
        <p:blipFill>
          <a:blip r:embed="rId3" cstate="print"/>
          <a:srcRect/>
          <a:stretch>
            <a:fillRect/>
          </a:stretch>
        </p:blipFill>
        <p:spPr bwMode="auto">
          <a:xfrm>
            <a:off x="4038600" y="1524000"/>
            <a:ext cx="762000" cy="762000"/>
          </a:xfrm>
          <a:prstGeom prst="rect">
            <a:avLst/>
          </a:prstGeom>
          <a:noFill/>
          <a:ln w="9525">
            <a:noFill/>
            <a:miter lim="800000"/>
            <a:headEnd/>
            <a:tailEnd/>
          </a:ln>
        </p:spPr>
      </p:pic>
      <p:pic>
        <p:nvPicPr>
          <p:cNvPr id="29703" name="Picture 6" descr="MCj02500780000[1]"/>
          <p:cNvPicPr>
            <a:picLocks noChangeAspect="1" noChangeArrowheads="1"/>
          </p:cNvPicPr>
          <p:nvPr/>
        </p:nvPicPr>
        <p:blipFill>
          <a:blip r:embed="rId4" cstate="print"/>
          <a:srcRect/>
          <a:stretch>
            <a:fillRect/>
          </a:stretch>
        </p:blipFill>
        <p:spPr bwMode="auto">
          <a:xfrm>
            <a:off x="5791200" y="2438400"/>
            <a:ext cx="2574925" cy="2559050"/>
          </a:xfrm>
          <a:prstGeom prst="rect">
            <a:avLst/>
          </a:prstGeom>
          <a:noFill/>
          <a:ln w="9525">
            <a:noFill/>
            <a:miter lim="800000"/>
            <a:headEnd/>
            <a:tailEnd/>
          </a:ln>
        </p:spPr>
      </p:pic>
      <p:pic>
        <p:nvPicPr>
          <p:cNvPr id="29704" name="Picture 7" descr="status_ok"/>
          <p:cNvPicPr>
            <a:picLocks noChangeAspect="1" noChangeArrowheads="1"/>
          </p:cNvPicPr>
          <p:nvPr/>
        </p:nvPicPr>
        <p:blipFill>
          <a:blip r:embed="rId3" cstate="print"/>
          <a:srcRect/>
          <a:stretch>
            <a:fillRect/>
          </a:stretch>
        </p:blipFill>
        <p:spPr bwMode="auto">
          <a:xfrm>
            <a:off x="3733800" y="2667000"/>
            <a:ext cx="762000" cy="762000"/>
          </a:xfrm>
          <a:prstGeom prst="rect">
            <a:avLst/>
          </a:prstGeom>
          <a:noFill/>
          <a:ln w="9525">
            <a:noFill/>
            <a:miter lim="800000"/>
            <a:headEnd/>
            <a:tailEnd/>
          </a:ln>
        </p:spPr>
      </p:pic>
      <p:pic>
        <p:nvPicPr>
          <p:cNvPr id="29705" name="Picture 8" descr="status_ok"/>
          <p:cNvPicPr>
            <a:picLocks noChangeAspect="1" noChangeArrowheads="1"/>
          </p:cNvPicPr>
          <p:nvPr/>
        </p:nvPicPr>
        <p:blipFill>
          <a:blip r:embed="rId3" cstate="print"/>
          <a:srcRect/>
          <a:stretch>
            <a:fillRect/>
          </a:stretch>
        </p:blipFill>
        <p:spPr bwMode="auto">
          <a:xfrm>
            <a:off x="3200400" y="3733800"/>
            <a:ext cx="762000" cy="762000"/>
          </a:xfrm>
          <a:prstGeom prst="rect">
            <a:avLst/>
          </a:prstGeom>
          <a:noFill/>
          <a:ln w="9525">
            <a:noFill/>
            <a:miter lim="800000"/>
            <a:headEnd/>
            <a:tailEnd/>
          </a:ln>
        </p:spPr>
      </p:pic>
      <p:pic>
        <p:nvPicPr>
          <p:cNvPr id="29706" name="Picture 9" descr="status_ok"/>
          <p:cNvPicPr>
            <a:picLocks noChangeAspect="1" noChangeArrowheads="1"/>
          </p:cNvPicPr>
          <p:nvPr/>
        </p:nvPicPr>
        <p:blipFill>
          <a:blip r:embed="rId3" cstate="print"/>
          <a:srcRect/>
          <a:stretch>
            <a:fillRect/>
          </a:stretch>
        </p:blipFill>
        <p:spPr bwMode="auto">
          <a:xfrm>
            <a:off x="4038600" y="4800600"/>
            <a:ext cx="762000"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algn="ctr" eaLnBrk="1" hangingPunct="1"/>
            <a:r>
              <a:rPr lang="en-US" smtClean="0"/>
              <a:t>A Look at Partnerships</a:t>
            </a:r>
          </a:p>
        </p:txBody>
      </p:sp>
      <p:sp>
        <p:nvSpPr>
          <p:cNvPr id="30723" name="Footer Placeholder 7"/>
          <p:cNvSpPr>
            <a:spLocks noGrp="1"/>
          </p:cNvSpPr>
          <p:nvPr>
            <p:ph type="ftr" sz="quarter" idx="11"/>
          </p:nvPr>
        </p:nvSpPr>
        <p:spPr bwMode="auto">
          <a:xfrm>
            <a:off x="57912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7" name="Slide Number Placeholder 6"/>
          <p:cNvSpPr>
            <a:spLocks noGrp="1"/>
          </p:cNvSpPr>
          <p:nvPr>
            <p:ph type="sldNum" sz="quarter" idx="12"/>
          </p:nvPr>
        </p:nvSpPr>
        <p:spPr>
          <a:xfrm>
            <a:off x="4343400" y="6210300"/>
            <a:ext cx="914400" cy="457200"/>
          </a:xfrm>
        </p:spPr>
        <p:txBody>
          <a:bodyPr/>
          <a:lstStyle/>
          <a:p>
            <a:pPr>
              <a:defRPr/>
            </a:pPr>
            <a:fld id="{0D4473D6-E526-4A0A-A3E2-20919AAAD7E5}" type="slidenum">
              <a:rPr lang="en-US"/>
              <a:pPr>
                <a:defRPr/>
              </a:pPr>
              <a:t>22</a:t>
            </a:fld>
            <a:endParaRPr lang="en-US" dirty="0"/>
          </a:p>
        </p:txBody>
      </p:sp>
      <p:sp>
        <p:nvSpPr>
          <p:cNvPr id="30725" name="Rectangle 3"/>
          <p:cNvSpPr>
            <a:spLocks noGrp="1" noChangeArrowheads="1"/>
          </p:cNvSpPr>
          <p:nvPr>
            <p:ph sz="quarter" idx="1"/>
          </p:nvPr>
        </p:nvSpPr>
        <p:spPr>
          <a:xfrm>
            <a:off x="914400" y="1524000"/>
            <a:ext cx="7772400" cy="4495800"/>
          </a:xfrm>
        </p:spPr>
        <p:txBody>
          <a:bodyPr/>
          <a:lstStyle/>
          <a:p>
            <a:pPr eaLnBrk="1" hangingPunct="1"/>
            <a:r>
              <a:rPr lang="en-US" smtClean="0"/>
              <a:t>Selecting a potential partner</a:t>
            </a:r>
          </a:p>
          <a:p>
            <a:pPr eaLnBrk="1" hangingPunct="1"/>
            <a:endParaRPr lang="en-US" smtClean="0"/>
          </a:p>
          <a:p>
            <a:pPr eaLnBrk="1" hangingPunct="1"/>
            <a:r>
              <a:rPr lang="en-US" smtClean="0"/>
              <a:t>Approaching the potential partner</a:t>
            </a:r>
          </a:p>
          <a:p>
            <a:pPr eaLnBrk="1" hangingPunct="1"/>
            <a:endParaRPr lang="en-US" smtClean="0"/>
          </a:p>
          <a:p>
            <a:pPr eaLnBrk="1" hangingPunct="1"/>
            <a:r>
              <a:rPr lang="en-US" smtClean="0"/>
              <a:t>Be specific about needs</a:t>
            </a:r>
          </a:p>
          <a:p>
            <a:pPr eaLnBrk="1" hangingPunct="1">
              <a:buFont typeface="Wingdings 2" pitchFamily="18" charset="2"/>
              <a:buNone/>
            </a:pPr>
            <a:r>
              <a:rPr lang="en-US" smtClean="0"/>
              <a:t>	</a:t>
            </a:r>
            <a:r>
              <a:rPr lang="en-US" sz="2000" smtClean="0">
                <a:solidFill>
                  <a:srgbClr val="FF0000"/>
                </a:solidFill>
              </a:rPr>
              <a:t>Posting on their Website?</a:t>
            </a:r>
          </a:p>
          <a:p>
            <a:pPr eaLnBrk="1" hangingPunct="1">
              <a:buFont typeface="Wingdings 2" pitchFamily="18" charset="2"/>
              <a:buNone/>
            </a:pPr>
            <a:r>
              <a:rPr lang="en-US" sz="2000" smtClean="0">
                <a:solidFill>
                  <a:srgbClr val="FF0000"/>
                </a:solidFill>
              </a:rPr>
              <a:t>	Volunteers?</a:t>
            </a:r>
            <a:endParaRPr lang="en-US" smtClean="0"/>
          </a:p>
          <a:p>
            <a:pPr eaLnBrk="1" hangingPunct="1">
              <a:buFont typeface="Wingdings 2" pitchFamily="18" charset="2"/>
              <a:buNone/>
            </a:pPr>
            <a:r>
              <a:rPr lang="en-US" sz="2000" smtClean="0">
                <a:solidFill>
                  <a:srgbClr val="FF0000"/>
                </a:solidFill>
              </a:rPr>
              <a:t>	Supplies?</a:t>
            </a:r>
          </a:p>
          <a:p>
            <a:pPr eaLnBrk="1" hangingPunct="1">
              <a:buFont typeface="Wingdings 2" pitchFamily="18" charset="2"/>
              <a:buNone/>
            </a:pPr>
            <a:r>
              <a:rPr lang="en-US" sz="2000" smtClean="0">
                <a:solidFill>
                  <a:srgbClr val="FF0000"/>
                </a:solidFill>
              </a:rPr>
              <a:t>	Computer Lab?</a:t>
            </a:r>
          </a:p>
          <a:p>
            <a:pPr eaLnBrk="1" hangingPunct="1">
              <a:buFont typeface="Wingdings 2" pitchFamily="18" charset="2"/>
              <a:buNone/>
            </a:pPr>
            <a:r>
              <a:rPr lang="en-US" sz="2000" smtClean="0">
                <a:solidFill>
                  <a:srgbClr val="FF0000"/>
                </a:solidFill>
              </a:rPr>
              <a:t>	Donated Computers?</a:t>
            </a:r>
          </a:p>
          <a:p>
            <a:pPr eaLnBrk="1" hangingPunct="1">
              <a:buFont typeface="Wingdings 2" pitchFamily="18" charset="2"/>
              <a:buNone/>
            </a:pPr>
            <a:r>
              <a:rPr lang="en-US" sz="2000" smtClean="0">
                <a:solidFill>
                  <a:srgbClr val="FF0000"/>
                </a:solidFill>
              </a:rPr>
              <a:t>      </a:t>
            </a:r>
          </a:p>
        </p:txBody>
      </p:sp>
      <p:pic>
        <p:nvPicPr>
          <p:cNvPr id="30726" name="Picture 4" descr="MCj04298270000[1]"/>
          <p:cNvPicPr>
            <a:picLocks noChangeAspect="1" noChangeArrowheads="1"/>
          </p:cNvPicPr>
          <p:nvPr/>
        </p:nvPicPr>
        <p:blipFill>
          <a:blip r:embed="rId3" cstate="print"/>
          <a:srcRect/>
          <a:stretch>
            <a:fillRect/>
          </a:stretch>
        </p:blipFill>
        <p:spPr bwMode="auto">
          <a:xfrm>
            <a:off x="6477000" y="3200400"/>
            <a:ext cx="1600200" cy="156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ctr" eaLnBrk="1" hangingPunct="1"/>
            <a:r>
              <a:rPr lang="en-US" smtClean="0"/>
              <a:t>A Look at Partnerships</a:t>
            </a:r>
          </a:p>
        </p:txBody>
      </p:sp>
      <p:sp>
        <p:nvSpPr>
          <p:cNvPr id="31747" name="Footer Placeholder 8"/>
          <p:cNvSpPr>
            <a:spLocks noGrp="1"/>
          </p:cNvSpPr>
          <p:nvPr>
            <p:ph type="ftr" sz="quarter" idx="11"/>
          </p:nvPr>
        </p:nvSpPr>
        <p:spPr bwMode="auto">
          <a:xfrm>
            <a:off x="5867400" y="60960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8" name="Slide Number Placeholder 7"/>
          <p:cNvSpPr>
            <a:spLocks noGrp="1"/>
          </p:cNvSpPr>
          <p:nvPr>
            <p:ph type="sldNum" sz="quarter" idx="12"/>
          </p:nvPr>
        </p:nvSpPr>
        <p:spPr>
          <a:xfrm>
            <a:off x="4114800" y="6210300"/>
            <a:ext cx="838200" cy="457200"/>
          </a:xfrm>
        </p:spPr>
        <p:txBody>
          <a:bodyPr/>
          <a:lstStyle/>
          <a:p>
            <a:pPr>
              <a:defRPr/>
            </a:pPr>
            <a:fld id="{D1327B3A-686C-43C6-ADA1-4835371EE37C}" type="slidenum">
              <a:rPr lang="en-US"/>
              <a:pPr>
                <a:defRPr/>
              </a:pPr>
              <a:t>23</a:t>
            </a:fld>
            <a:endParaRPr lang="en-US" dirty="0"/>
          </a:p>
        </p:txBody>
      </p:sp>
      <p:sp>
        <p:nvSpPr>
          <p:cNvPr id="31749" name="Rectangle 3"/>
          <p:cNvSpPr>
            <a:spLocks noGrp="1" noChangeArrowheads="1"/>
          </p:cNvSpPr>
          <p:nvPr>
            <p:ph sz="quarter" idx="1"/>
          </p:nvPr>
        </p:nvSpPr>
        <p:spPr>
          <a:xfrm>
            <a:off x="914400" y="1905000"/>
            <a:ext cx="7772400" cy="4114800"/>
          </a:xfrm>
        </p:spPr>
        <p:txBody>
          <a:bodyPr/>
          <a:lstStyle/>
          <a:p>
            <a:pPr eaLnBrk="1" hangingPunct="1">
              <a:buFont typeface="Wingdings 2" pitchFamily="18" charset="2"/>
              <a:buNone/>
            </a:pPr>
            <a:r>
              <a:rPr lang="en-US" smtClean="0"/>
              <a:t>Q:  How can our partner benefit AARP Foundation Tax-Aide?</a:t>
            </a:r>
          </a:p>
          <a:p>
            <a:pPr eaLnBrk="1" hangingPunct="1">
              <a:buFont typeface="Wingdings 2" pitchFamily="18" charset="2"/>
              <a:buNone/>
            </a:pPr>
            <a:r>
              <a:rPr lang="en-US" smtClean="0"/>
              <a:t>Q:  How can AARP Foundation Tax-Aide benefit our partner?</a:t>
            </a:r>
          </a:p>
          <a:p>
            <a:pPr eaLnBrk="1" hangingPunct="1"/>
            <a:endParaRPr lang="en-US" smtClean="0"/>
          </a:p>
          <a:p>
            <a:pPr eaLnBrk="1" hangingPunct="1"/>
            <a:r>
              <a:rPr lang="en-US" smtClean="0"/>
              <a:t> Approval of the deal</a:t>
            </a:r>
          </a:p>
          <a:p>
            <a:pPr eaLnBrk="1" hangingPunct="1"/>
            <a:r>
              <a:rPr lang="en-US" smtClean="0"/>
              <a:t>Close the deal</a:t>
            </a:r>
          </a:p>
          <a:p>
            <a:pPr eaLnBrk="1" hangingPunct="1"/>
            <a:r>
              <a:rPr lang="en-US" smtClean="0"/>
              <a:t>Put it in writing</a:t>
            </a:r>
          </a:p>
          <a:p>
            <a:pPr eaLnBrk="1" hangingPunct="1"/>
            <a:endParaRPr lang="en-US" smtClean="0"/>
          </a:p>
          <a:p>
            <a:pPr eaLnBrk="1" hangingPunct="1"/>
            <a:endParaRPr lang="en-US" smtClean="0"/>
          </a:p>
        </p:txBody>
      </p:sp>
      <p:pic>
        <p:nvPicPr>
          <p:cNvPr id="31750" name="Picture 9" descr="MCj04041010000[1]"/>
          <p:cNvPicPr>
            <a:picLocks noChangeAspect="1" noChangeArrowheads="1"/>
          </p:cNvPicPr>
          <p:nvPr/>
        </p:nvPicPr>
        <p:blipFill>
          <a:blip r:embed="rId3" cstate="print"/>
          <a:srcRect/>
          <a:stretch>
            <a:fillRect/>
          </a:stretch>
        </p:blipFill>
        <p:spPr bwMode="auto">
          <a:xfrm>
            <a:off x="2057400" y="4876800"/>
            <a:ext cx="838200" cy="839788"/>
          </a:xfrm>
          <a:prstGeom prst="rect">
            <a:avLst/>
          </a:prstGeom>
          <a:noFill/>
          <a:ln w="9525">
            <a:noFill/>
            <a:miter lim="800000"/>
            <a:headEnd/>
            <a:tailEnd/>
          </a:ln>
        </p:spPr>
      </p:pic>
      <p:pic>
        <p:nvPicPr>
          <p:cNvPr id="31751" name="Picture 10" descr="pe02107_[1]"/>
          <p:cNvPicPr>
            <a:picLocks noChangeAspect="1" noChangeArrowheads="1"/>
          </p:cNvPicPr>
          <p:nvPr/>
        </p:nvPicPr>
        <p:blipFill>
          <a:blip r:embed="rId4" cstate="print"/>
          <a:srcRect/>
          <a:stretch>
            <a:fillRect/>
          </a:stretch>
        </p:blipFill>
        <p:spPr bwMode="auto">
          <a:xfrm>
            <a:off x="5105400" y="3124200"/>
            <a:ext cx="1449388"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gn="ctr" eaLnBrk="1" hangingPunct="1"/>
            <a:r>
              <a:rPr lang="en-US" sz="2800" b="1" smtClean="0">
                <a:solidFill>
                  <a:schemeClr val="accent1"/>
                </a:solidFill>
              </a:rPr>
              <a:t>Examples of Successful Local Partnerships</a:t>
            </a:r>
            <a:br>
              <a:rPr lang="en-US" sz="2800" b="1" smtClean="0">
                <a:solidFill>
                  <a:schemeClr val="accent1"/>
                </a:solidFill>
              </a:rPr>
            </a:br>
            <a:r>
              <a:rPr lang="en-US" sz="2800" b="1" smtClean="0">
                <a:solidFill>
                  <a:schemeClr val="accent1"/>
                </a:solidFill>
              </a:rPr>
              <a:t>and Coalitions</a:t>
            </a:r>
          </a:p>
        </p:txBody>
      </p:sp>
      <p:sp>
        <p:nvSpPr>
          <p:cNvPr id="32771" name="Footer Placeholder 2"/>
          <p:cNvSpPr>
            <a:spLocks noGrp="1"/>
          </p:cNvSpPr>
          <p:nvPr>
            <p:ph type="ftr" sz="quarter" idx="11"/>
          </p:nvPr>
        </p:nvSpPr>
        <p:spPr bwMode="auto">
          <a:xfrm>
            <a:off x="57912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4" name="Slide Number Placeholder 3"/>
          <p:cNvSpPr>
            <a:spLocks noGrp="1"/>
          </p:cNvSpPr>
          <p:nvPr>
            <p:ph type="sldNum" sz="quarter" idx="12"/>
          </p:nvPr>
        </p:nvSpPr>
        <p:spPr>
          <a:xfrm>
            <a:off x="4114800" y="6210300"/>
            <a:ext cx="838200" cy="457200"/>
          </a:xfrm>
        </p:spPr>
        <p:txBody>
          <a:bodyPr/>
          <a:lstStyle/>
          <a:p>
            <a:pPr>
              <a:defRPr/>
            </a:pPr>
            <a:fld id="{2C463AF3-51A7-42B4-81D0-FC6FB307FA4B}" type="slidenum">
              <a:rPr lang="en-US"/>
              <a:pPr>
                <a:defRPr/>
              </a:pPr>
              <a:t>24</a:t>
            </a:fld>
            <a:endParaRPr lang="en-US" dirty="0"/>
          </a:p>
        </p:txBody>
      </p:sp>
      <p:sp>
        <p:nvSpPr>
          <p:cNvPr id="32773" name="Content Placeholder 4"/>
          <p:cNvSpPr>
            <a:spLocks noGrp="1"/>
          </p:cNvSpPr>
          <p:nvPr>
            <p:ph sz="quarter" idx="1"/>
          </p:nvPr>
        </p:nvSpPr>
        <p:spPr>
          <a:xfrm>
            <a:off x="914400" y="1981200"/>
            <a:ext cx="7772400" cy="4038600"/>
          </a:xfrm>
        </p:spPr>
        <p:txBody>
          <a:bodyPr/>
          <a:lstStyle/>
          <a:p>
            <a:pPr lvl="1" eaLnBrk="1" hangingPunct="1"/>
            <a:r>
              <a:rPr lang="en-US" smtClean="0"/>
              <a:t>AARP Driver Safety Program</a:t>
            </a:r>
          </a:p>
          <a:p>
            <a:pPr lvl="1" eaLnBrk="1" hangingPunct="1"/>
            <a:r>
              <a:rPr lang="en-US" smtClean="0">
                <a:solidFill>
                  <a:srgbClr val="FF0000"/>
                </a:solidFill>
              </a:rPr>
              <a:t>Credit Unions for Community Development</a:t>
            </a:r>
          </a:p>
          <a:p>
            <a:pPr lvl="1" eaLnBrk="1" hangingPunct="1"/>
            <a:r>
              <a:rPr lang="en-US" smtClean="0"/>
              <a:t>Department of Revenue</a:t>
            </a:r>
          </a:p>
          <a:p>
            <a:pPr lvl="1" eaLnBrk="1" hangingPunct="1"/>
            <a:r>
              <a:rPr lang="en-US" smtClean="0"/>
              <a:t>Society of CPA’s</a:t>
            </a:r>
          </a:p>
          <a:p>
            <a:pPr lvl="1" eaLnBrk="1" hangingPunct="1"/>
            <a:r>
              <a:rPr lang="en-US" smtClean="0"/>
              <a:t>Association of Retired Educators</a:t>
            </a:r>
          </a:p>
          <a:p>
            <a:pPr lvl="1" eaLnBrk="1" hangingPunct="1"/>
            <a:r>
              <a:rPr lang="en-US" smtClean="0"/>
              <a:t>AARP State Office</a:t>
            </a:r>
          </a:p>
          <a:p>
            <a:pPr lvl="1" eaLnBrk="1" hangingPunct="1"/>
            <a:r>
              <a:rPr lang="en-US" smtClean="0">
                <a:solidFill>
                  <a:srgbClr val="FF0000"/>
                </a:solidFill>
              </a:rPr>
              <a:t>United Way</a:t>
            </a:r>
          </a:p>
          <a:p>
            <a:pPr lvl="1" eaLnBrk="1" hangingPunct="1"/>
            <a:r>
              <a:rPr lang="en-US" smtClean="0"/>
              <a:t>RSVP Programs</a:t>
            </a:r>
          </a:p>
          <a:p>
            <a:pPr lvl="1" eaLnBrk="1" hangingPunct="1"/>
            <a:r>
              <a:rPr lang="en-US" smtClean="0">
                <a:solidFill>
                  <a:srgbClr val="FF0000"/>
                </a:solidFill>
              </a:rPr>
              <a:t>Cash Coalition</a:t>
            </a:r>
          </a:p>
          <a:p>
            <a:pPr eaLnBrk="1" hangingPunct="1"/>
            <a:endParaRPr lang="en-US"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ctr" eaLnBrk="1" hangingPunct="1"/>
            <a:r>
              <a:rPr lang="en-US" smtClean="0"/>
              <a:t>Discussion</a:t>
            </a:r>
          </a:p>
        </p:txBody>
      </p:sp>
      <p:sp>
        <p:nvSpPr>
          <p:cNvPr id="3" name="Text Placeholder 2"/>
          <p:cNvSpPr>
            <a:spLocks noGrp="1"/>
          </p:cNvSpPr>
          <p:nvPr>
            <p:ph type="body" idx="1"/>
          </p:nvPr>
        </p:nvSpPr>
        <p:spPr>
          <a:xfrm>
            <a:off x="722313" y="2819400"/>
            <a:ext cx="7772400" cy="2514600"/>
          </a:xfrm>
        </p:spPr>
        <p:txBody>
          <a:bodyPr>
            <a:normAutofit lnSpcReduction="10000"/>
          </a:bodyPr>
          <a:lstStyle/>
          <a:p>
            <a:pPr eaLnBrk="1" fontAlgn="auto" hangingPunct="1">
              <a:spcBef>
                <a:spcPts val="580"/>
              </a:spcBef>
              <a:spcAft>
                <a:spcPts val="0"/>
              </a:spcAft>
              <a:buFont typeface="Wingdings" pitchFamily="2" charset="2"/>
              <a:buChar char="Ø"/>
              <a:defRPr/>
            </a:pPr>
            <a:r>
              <a:rPr lang="en-US" dirty="0" smtClean="0"/>
              <a:t>	</a:t>
            </a:r>
            <a:r>
              <a:rPr lang="en-US" dirty="0" smtClean="0">
                <a:solidFill>
                  <a:schemeClr val="accent1"/>
                </a:solidFill>
              </a:rPr>
              <a:t>What Partnerships do you have in your state?</a:t>
            </a:r>
          </a:p>
          <a:p>
            <a:pPr eaLnBrk="1" fontAlgn="auto" hangingPunct="1">
              <a:spcBef>
                <a:spcPts val="580"/>
              </a:spcBef>
              <a:spcAft>
                <a:spcPts val="0"/>
              </a:spcAft>
              <a:buFont typeface="Wingdings" pitchFamily="2" charset="2"/>
              <a:buChar char="Ø"/>
              <a:defRPr/>
            </a:pPr>
            <a:r>
              <a:rPr lang="en-US" dirty="0" smtClean="0">
                <a:solidFill>
                  <a:schemeClr val="accent1"/>
                </a:solidFill>
              </a:rPr>
              <a:t>	Are there other Partnerships that would be helpful?</a:t>
            </a:r>
          </a:p>
          <a:p>
            <a:pPr eaLnBrk="1" fontAlgn="auto" hangingPunct="1">
              <a:spcBef>
                <a:spcPts val="580"/>
              </a:spcBef>
              <a:spcAft>
                <a:spcPts val="0"/>
              </a:spcAft>
              <a:buFont typeface="Wingdings" pitchFamily="2" charset="2"/>
              <a:buChar char="Ø"/>
              <a:defRPr/>
            </a:pPr>
            <a:r>
              <a:rPr lang="en-US" dirty="0" smtClean="0">
                <a:solidFill>
                  <a:schemeClr val="accent1"/>
                </a:solidFill>
              </a:rPr>
              <a:t>	 Is your state already working with Coalitions?</a:t>
            </a:r>
          </a:p>
          <a:p>
            <a:pPr lvl="8">
              <a:buFont typeface="Wingdings" pitchFamily="2" charset="2"/>
              <a:buChar char="ü"/>
              <a:defRPr/>
            </a:pPr>
            <a:r>
              <a:rPr lang="en-US" dirty="0" smtClean="0">
                <a:solidFill>
                  <a:schemeClr val="accent1"/>
                </a:solidFill>
              </a:rPr>
              <a:t>	Is there an MOU in place?</a:t>
            </a:r>
          </a:p>
          <a:p>
            <a:pPr lvl="8">
              <a:buFont typeface="Wingdings" pitchFamily="2" charset="2"/>
              <a:buChar char="ü"/>
              <a:defRPr/>
            </a:pPr>
            <a:r>
              <a:rPr lang="en-US" dirty="0" smtClean="0">
                <a:solidFill>
                  <a:schemeClr val="accent1"/>
                </a:solidFill>
              </a:rPr>
              <a:t>      What benefit is the Coalition bringing to your program?</a:t>
            </a:r>
          </a:p>
          <a:p>
            <a:pPr lvl="8">
              <a:buFont typeface="Wingdings" pitchFamily="2" charset="2"/>
              <a:buChar char="ü"/>
              <a:defRPr/>
            </a:pPr>
            <a:r>
              <a:rPr lang="en-US" dirty="0" smtClean="0">
                <a:solidFill>
                  <a:schemeClr val="accent1"/>
                </a:solidFill>
              </a:rPr>
              <a:t>      What benefits is your program bringing to the Coalition?</a:t>
            </a:r>
          </a:p>
          <a:p>
            <a:pPr lvl="8">
              <a:buFont typeface="Wingdings" pitchFamily="2" charset="2"/>
              <a:buChar char="ü"/>
              <a:defRPr/>
            </a:pPr>
            <a:r>
              <a:rPr lang="en-US" dirty="0" smtClean="0">
                <a:solidFill>
                  <a:schemeClr val="accent1"/>
                </a:solidFill>
              </a:rPr>
              <a:t>      What benefit is your program giving to the Coalition?</a:t>
            </a:r>
          </a:p>
          <a:p>
            <a:pPr lvl="8">
              <a:buFont typeface="Wingdings" pitchFamily="2" charset="2"/>
              <a:buChar char="ü"/>
              <a:defRPr/>
            </a:pPr>
            <a:endParaRPr lang="en-US" dirty="0" smtClean="0"/>
          </a:p>
          <a:p>
            <a:pPr eaLnBrk="1" fontAlgn="auto" hangingPunct="1">
              <a:spcBef>
                <a:spcPts val="580"/>
              </a:spcBef>
              <a:spcAft>
                <a:spcPts val="0"/>
              </a:spcAft>
              <a:buFont typeface="Wingdings" pitchFamily="2" charset="2"/>
              <a:buChar char="ü"/>
              <a:defRPr/>
            </a:pPr>
            <a:endParaRPr lang="en-US" dirty="0"/>
          </a:p>
        </p:txBody>
      </p:sp>
      <p:sp>
        <p:nvSpPr>
          <p:cNvPr id="33796" name="Footer Placeholder 3"/>
          <p:cNvSpPr>
            <a:spLocks noGrp="1"/>
          </p:cNvSpPr>
          <p:nvPr>
            <p:ph type="ftr" sz="quarter" idx="11"/>
          </p:nvPr>
        </p:nvSpPr>
        <p:spPr bwMode="auto">
          <a:xfrm>
            <a:off x="58674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57200" y="6208713"/>
            <a:ext cx="914400" cy="457200"/>
          </a:xfrm>
        </p:spPr>
        <p:txBody>
          <a:bodyPr/>
          <a:lstStyle/>
          <a:p>
            <a:pPr>
              <a:defRPr/>
            </a:pPr>
            <a:fld id="{CB01CEC9-76C5-4A06-97C3-76C4B400C108}" type="slidenum">
              <a:rPr lang="en-US"/>
              <a:pPr>
                <a:defRPr/>
              </a:pPr>
              <a:t>25</a:t>
            </a:fld>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pPr algn="ctr" eaLnBrk="1" hangingPunct="1">
              <a:defRPr/>
            </a:pPr>
            <a:r>
              <a:rPr lang="en-US" b="1" dirty="0" smtClean="0">
                <a:solidFill>
                  <a:schemeClr val="tx1">
                    <a:lumMod val="95000"/>
                    <a:lumOff val="5000"/>
                  </a:schemeClr>
                </a:solidFill>
              </a:rPr>
              <a:t>Local Funding Opportunities</a:t>
            </a:r>
          </a:p>
        </p:txBody>
      </p:sp>
      <p:sp>
        <p:nvSpPr>
          <p:cNvPr id="104451" name="Text Placeholder 2"/>
          <p:cNvSpPr>
            <a:spLocks noGrp="1"/>
          </p:cNvSpPr>
          <p:nvPr>
            <p:ph type="body" idx="1"/>
          </p:nvPr>
        </p:nvSpPr>
        <p:spPr>
          <a:xfrm>
            <a:off x="722313" y="3124200"/>
            <a:ext cx="7772400" cy="1600200"/>
          </a:xfrm>
        </p:spPr>
        <p:txBody>
          <a:bodyPr>
            <a:normAutofit/>
          </a:bodyPr>
          <a:lstStyle/>
          <a:p>
            <a:pPr eaLnBrk="1" fontAlgn="auto" hangingPunct="1">
              <a:spcBef>
                <a:spcPts val="580"/>
              </a:spcBef>
              <a:spcAft>
                <a:spcPts val="0"/>
              </a:spcAft>
              <a:buFont typeface="Wingdings" pitchFamily="2" charset="2"/>
              <a:buChar char="v"/>
              <a:defRPr/>
            </a:pPr>
            <a:r>
              <a:rPr lang="en-US" dirty="0" smtClean="0"/>
              <a:t>What are your local needs?</a:t>
            </a:r>
          </a:p>
          <a:p>
            <a:pPr eaLnBrk="1" fontAlgn="auto" hangingPunct="1">
              <a:spcBef>
                <a:spcPts val="580"/>
              </a:spcBef>
              <a:spcAft>
                <a:spcPts val="0"/>
              </a:spcAft>
              <a:buFont typeface="Wingdings" pitchFamily="2" charset="2"/>
              <a:buChar char="v"/>
              <a:defRPr/>
            </a:pPr>
            <a:r>
              <a:rPr lang="en-US" dirty="0" smtClean="0"/>
              <a:t>How can you meet those needs?</a:t>
            </a:r>
          </a:p>
        </p:txBody>
      </p:sp>
      <p:sp>
        <p:nvSpPr>
          <p:cNvPr id="34820" name="Footer Placeholder 4"/>
          <p:cNvSpPr>
            <a:spLocks noGrp="1"/>
          </p:cNvSpPr>
          <p:nvPr>
            <p:ph type="ftr" sz="quarter" idx="11"/>
          </p:nvPr>
        </p:nvSpPr>
        <p:spPr bwMode="auto">
          <a:xfrm>
            <a:off x="57912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  New PCS Training - July 27-29, 2011</a:t>
            </a:r>
          </a:p>
        </p:txBody>
      </p:sp>
      <p:sp>
        <p:nvSpPr>
          <p:cNvPr id="4" name="Slide Number Placeholder 3"/>
          <p:cNvSpPr>
            <a:spLocks noGrp="1"/>
          </p:cNvSpPr>
          <p:nvPr>
            <p:ph type="sldNum" sz="quarter" idx="12"/>
          </p:nvPr>
        </p:nvSpPr>
        <p:spPr>
          <a:xfrm>
            <a:off x="228600" y="6208713"/>
            <a:ext cx="914400" cy="457200"/>
          </a:xfrm>
        </p:spPr>
        <p:txBody>
          <a:bodyPr/>
          <a:lstStyle/>
          <a:p>
            <a:pPr>
              <a:defRPr/>
            </a:pPr>
            <a:fld id="{B59EAE39-7D69-4A8B-AC6C-A594395FB6EA}" type="slidenum">
              <a:rPr lang="en-US"/>
              <a:pPr>
                <a:defRPr/>
              </a:pPr>
              <a:t>26</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Grp="1" noChangeArrowheads="1"/>
          </p:cNvSpPr>
          <p:nvPr>
            <p:ph type="title"/>
          </p:nvPr>
        </p:nvSpPr>
        <p:spPr>
          <a:xfrm>
            <a:off x="457200" y="274638"/>
            <a:ext cx="8686800" cy="944562"/>
          </a:xfrm>
        </p:spPr>
        <p:txBody>
          <a:bodyPr>
            <a:normAutofit/>
          </a:bodyPr>
          <a:lstStyle/>
          <a:p>
            <a:pPr algn="ctr" eaLnBrk="1" fontAlgn="auto" hangingPunct="1">
              <a:spcAft>
                <a:spcPts val="0"/>
              </a:spcAft>
              <a:defRPr/>
            </a:pPr>
            <a:r>
              <a:rPr lang="en-US" sz="3600" b="1" dirty="0" smtClean="0">
                <a:solidFill>
                  <a:schemeClr val="accent2">
                    <a:lumMod val="60000"/>
                    <a:lumOff val="40000"/>
                  </a:schemeClr>
                </a:solidFill>
              </a:rPr>
              <a:t>Why Companies Want to Fund Tax-Aide</a:t>
            </a:r>
            <a:endParaRPr lang="en-US" sz="3600" b="1" dirty="0">
              <a:solidFill>
                <a:schemeClr val="accent2">
                  <a:lumMod val="60000"/>
                  <a:lumOff val="40000"/>
                </a:schemeClr>
              </a:solidFill>
            </a:endParaRPr>
          </a:p>
        </p:txBody>
      </p:sp>
      <p:sp>
        <p:nvSpPr>
          <p:cNvPr id="35843" name="Footer Placeholder 6"/>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495800" y="6210300"/>
            <a:ext cx="838200" cy="457200"/>
          </a:xfrm>
        </p:spPr>
        <p:txBody>
          <a:bodyPr/>
          <a:lstStyle/>
          <a:p>
            <a:pPr>
              <a:defRPr/>
            </a:pPr>
            <a:fld id="{D81798DB-0E48-475F-8B7E-C866E1B97F8E}" type="slidenum">
              <a:rPr lang="en-US"/>
              <a:pPr>
                <a:defRPr/>
              </a:pPr>
              <a:t>27</a:t>
            </a:fld>
            <a:endParaRPr lang="en-US" dirty="0"/>
          </a:p>
        </p:txBody>
      </p:sp>
      <p:sp>
        <p:nvSpPr>
          <p:cNvPr id="455683" name="Rectangle 3"/>
          <p:cNvSpPr>
            <a:spLocks noGrp="1" noChangeArrowheads="1"/>
          </p:cNvSpPr>
          <p:nvPr>
            <p:ph sz="quarter" idx="1"/>
          </p:nvPr>
        </p:nvSpPr>
        <p:spPr/>
        <p:txBody>
          <a:bodyPr>
            <a:normAutofit lnSpcReduction="10000"/>
          </a:bodyPr>
          <a:lstStyle/>
          <a:p>
            <a:pPr marL="420624" indent="-384048" eaLnBrk="1" fontAlgn="auto" hangingPunct="1">
              <a:spcBef>
                <a:spcPts val="580"/>
              </a:spcBef>
              <a:spcAft>
                <a:spcPts val="0"/>
              </a:spcAft>
              <a:buFont typeface="Wingdings 2"/>
              <a:buChar char=""/>
              <a:defRPr/>
            </a:pPr>
            <a:r>
              <a:rPr lang="en-US" dirty="0" smtClean="0"/>
              <a:t>Business Benefits</a:t>
            </a:r>
          </a:p>
          <a:p>
            <a:pPr marL="420624" indent="-384048" eaLnBrk="1" fontAlgn="auto" hangingPunct="1">
              <a:spcBef>
                <a:spcPts val="580"/>
              </a:spcBef>
              <a:spcAft>
                <a:spcPts val="0"/>
              </a:spcAft>
              <a:buFont typeface="Wingdings 2"/>
              <a:buChar char=""/>
              <a:defRPr/>
            </a:pPr>
            <a:r>
              <a:rPr lang="en-US" dirty="0" smtClean="0"/>
              <a:t>“Cause Marketing”</a:t>
            </a:r>
          </a:p>
          <a:p>
            <a:pPr marL="420624" indent="-384048" eaLnBrk="1" fontAlgn="auto" hangingPunct="1">
              <a:spcBef>
                <a:spcPts val="580"/>
              </a:spcBef>
              <a:spcAft>
                <a:spcPts val="0"/>
              </a:spcAft>
              <a:buFont typeface="Wingdings 2"/>
              <a:buChar char=""/>
              <a:defRPr/>
            </a:pPr>
            <a:r>
              <a:rPr lang="en-US" dirty="0" smtClean="0"/>
              <a:t>Building new and deeper community networks </a:t>
            </a:r>
          </a:p>
          <a:p>
            <a:pPr marL="420624" indent="-384048" eaLnBrk="1" fontAlgn="auto" hangingPunct="1">
              <a:spcBef>
                <a:spcPts val="580"/>
              </a:spcBef>
              <a:spcAft>
                <a:spcPts val="0"/>
              </a:spcAft>
              <a:buFont typeface="Wingdings 2"/>
              <a:buChar char=""/>
              <a:defRPr/>
            </a:pPr>
            <a:r>
              <a:rPr lang="en-US" dirty="0" smtClean="0"/>
              <a:t>Reaching their targeted customers cheaper and more effectively</a:t>
            </a:r>
          </a:p>
          <a:p>
            <a:pPr marL="420624" indent="-384048" eaLnBrk="1" fontAlgn="auto" hangingPunct="1">
              <a:spcBef>
                <a:spcPts val="580"/>
              </a:spcBef>
              <a:spcAft>
                <a:spcPts val="0"/>
              </a:spcAft>
              <a:buFont typeface="Wingdings 2"/>
              <a:buChar char=""/>
              <a:defRPr/>
            </a:pPr>
            <a:r>
              <a:rPr lang="en-US" dirty="0" smtClean="0"/>
              <a:t>Enhanced credibility with key customers</a:t>
            </a:r>
          </a:p>
          <a:p>
            <a:pPr marL="420624" indent="-384048" eaLnBrk="1" fontAlgn="auto" hangingPunct="1">
              <a:spcBef>
                <a:spcPts val="580"/>
              </a:spcBef>
              <a:spcAft>
                <a:spcPts val="0"/>
              </a:spcAft>
              <a:buFont typeface="Wingdings 2"/>
              <a:buChar char=""/>
              <a:defRPr/>
            </a:pPr>
            <a:r>
              <a:rPr lang="en-US" dirty="0" smtClean="0"/>
              <a:t>Enhanced trust and positive perception</a:t>
            </a:r>
          </a:p>
          <a:p>
            <a:pPr marL="420624" indent="-384048" eaLnBrk="1" fontAlgn="auto" hangingPunct="1">
              <a:spcBef>
                <a:spcPts val="580"/>
              </a:spcBef>
              <a:spcAft>
                <a:spcPts val="0"/>
              </a:spcAft>
              <a:buFont typeface="Wingdings 2"/>
              <a:buChar char=""/>
              <a:defRPr/>
            </a:pPr>
            <a:r>
              <a:rPr lang="en-US" dirty="0" smtClean="0"/>
              <a:t>Access to knowledge and experience to aid in future sales, enhanced services </a:t>
            </a:r>
          </a:p>
          <a:p>
            <a:pPr marL="420624" indent="-384048" eaLnBrk="1" fontAlgn="auto" hangingPunct="1">
              <a:spcBef>
                <a:spcPts val="580"/>
              </a:spcBef>
              <a:spcAft>
                <a:spcPts val="0"/>
              </a:spcAft>
              <a:buFont typeface="Wingdings 2"/>
              <a:buChar char=""/>
              <a:defRPr/>
            </a:pPr>
            <a:r>
              <a:rPr lang="en-US" dirty="0" smtClean="0"/>
              <a:t>Enhanced employee recruitment and retention</a:t>
            </a:r>
          </a:p>
          <a:p>
            <a:pPr marL="420624" indent="-384048" eaLnBrk="1" fontAlgn="auto" hangingPunct="1">
              <a:spcBef>
                <a:spcPts val="580"/>
              </a:spcBef>
              <a:spcAft>
                <a:spcPts val="0"/>
              </a:spcAft>
              <a:buFont typeface="Wingdings 2"/>
              <a:buChar char=""/>
              <a:defRPr/>
            </a:pP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990600" y="304800"/>
            <a:ext cx="7772400" cy="1143000"/>
          </a:xfrm>
        </p:spPr>
        <p:txBody>
          <a:bodyPr/>
          <a:lstStyle/>
          <a:p>
            <a:pPr algn="ctr" eaLnBrk="1" hangingPunct="1"/>
            <a:r>
              <a:rPr lang="en-US" smtClean="0">
                <a:solidFill>
                  <a:srgbClr val="FF0000"/>
                </a:solidFill>
              </a:rPr>
              <a:t>Ways to Meet Local Needs</a:t>
            </a:r>
          </a:p>
        </p:txBody>
      </p:sp>
      <p:sp>
        <p:nvSpPr>
          <p:cNvPr id="36867" name="Footer Placeholder 6"/>
          <p:cNvSpPr>
            <a:spLocks noGrp="1"/>
          </p:cNvSpPr>
          <p:nvPr>
            <p:ph type="ftr" sz="quarter" idx="11"/>
          </p:nvPr>
        </p:nvSpPr>
        <p:spPr bwMode="auto">
          <a:xfrm>
            <a:off x="58674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343400" y="6210300"/>
            <a:ext cx="762000" cy="457200"/>
          </a:xfrm>
        </p:spPr>
        <p:txBody>
          <a:bodyPr/>
          <a:lstStyle/>
          <a:p>
            <a:pPr>
              <a:defRPr/>
            </a:pPr>
            <a:fld id="{6F3C0683-1CD3-4B55-A3B6-2728F9A0046C}" type="slidenum">
              <a:rPr lang="en-US"/>
              <a:pPr>
                <a:defRPr/>
              </a:pPr>
              <a:t>28</a:t>
            </a:fld>
            <a:endParaRPr lang="en-US" dirty="0"/>
          </a:p>
        </p:txBody>
      </p:sp>
      <p:sp>
        <p:nvSpPr>
          <p:cNvPr id="36869" name="Rectangle 3"/>
          <p:cNvSpPr>
            <a:spLocks noGrp="1" noChangeArrowheads="1"/>
          </p:cNvSpPr>
          <p:nvPr>
            <p:ph sz="quarter" idx="1"/>
          </p:nvPr>
        </p:nvSpPr>
        <p:spPr>
          <a:xfrm>
            <a:off x="914400" y="1600200"/>
            <a:ext cx="7772400" cy="3962400"/>
          </a:xfrm>
        </p:spPr>
        <p:txBody>
          <a:bodyPr/>
          <a:lstStyle/>
          <a:p>
            <a:pPr eaLnBrk="1" hangingPunct="1"/>
            <a:endParaRPr lang="en-US" sz="2400" smtClean="0"/>
          </a:p>
          <a:p>
            <a:pPr eaLnBrk="1" hangingPunct="1"/>
            <a:r>
              <a:rPr lang="en-US" sz="2400" b="1" smtClean="0">
                <a:solidFill>
                  <a:srgbClr val="FF0000"/>
                </a:solidFill>
              </a:rPr>
              <a:t>Donated funds--</a:t>
            </a:r>
            <a:r>
              <a:rPr lang="en-US" sz="2400" smtClean="0"/>
              <a:t>Payments made either by individuals or businesses/corporations to support the program.  Funds are set aside at National Level for use of state program. Used at discretion of SC, with input of SMT.  “Prudent man standard”</a:t>
            </a:r>
          </a:p>
          <a:p>
            <a:pPr eaLnBrk="1" hangingPunct="1">
              <a:buFont typeface="Wingdings 2" pitchFamily="18" charset="2"/>
              <a:buNone/>
            </a:pPr>
            <a:endParaRPr lang="en-US" sz="2400" smtClean="0"/>
          </a:p>
          <a:p>
            <a:pPr eaLnBrk="1" hangingPunct="1"/>
            <a:r>
              <a:rPr lang="en-US" sz="2400" b="1" smtClean="0">
                <a:solidFill>
                  <a:srgbClr val="FF0000"/>
                </a:solidFill>
              </a:rPr>
              <a:t>In-kind donations--</a:t>
            </a:r>
            <a:r>
              <a:rPr lang="en-US" sz="2400" smtClean="0"/>
              <a:t>goods or services provided to program with no funds exchanged.  Goods become the property of AARP Foundation Tax-Aide.  Local program has responsibility to maintain and account for.</a:t>
            </a:r>
            <a:endParaRPr lang="en-US" sz="2400" b="1" smtClean="0">
              <a:solidFill>
                <a:schemeClr val="accen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ctr" eaLnBrk="1" hangingPunct="1"/>
            <a:r>
              <a:rPr lang="en-US" smtClean="0"/>
              <a:t>National Office Staff</a:t>
            </a:r>
          </a:p>
        </p:txBody>
      </p:sp>
      <p:sp>
        <p:nvSpPr>
          <p:cNvPr id="10243" name="Footer Placeholder 4"/>
          <p:cNvSpPr>
            <a:spLocks noGrp="1"/>
          </p:cNvSpPr>
          <p:nvPr>
            <p:ph type="ftr" sz="quarter" idx="11"/>
          </p:nvPr>
        </p:nvSpPr>
        <p:spPr bwMode="auto">
          <a:xfrm>
            <a:off x="5334000" y="6172200"/>
            <a:ext cx="3581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26-28, 2011</a:t>
            </a:r>
          </a:p>
        </p:txBody>
      </p:sp>
      <p:sp>
        <p:nvSpPr>
          <p:cNvPr id="4" name="Slide Number Placeholder 3"/>
          <p:cNvSpPr>
            <a:spLocks noGrp="1"/>
          </p:cNvSpPr>
          <p:nvPr>
            <p:ph type="sldNum" sz="quarter" idx="12"/>
          </p:nvPr>
        </p:nvSpPr>
        <p:spPr>
          <a:xfrm>
            <a:off x="3962400" y="6210300"/>
            <a:ext cx="609600" cy="457200"/>
          </a:xfrm>
        </p:spPr>
        <p:txBody>
          <a:bodyPr/>
          <a:lstStyle/>
          <a:p>
            <a:pPr>
              <a:defRPr/>
            </a:pPr>
            <a:r>
              <a:rPr lang="en-US" dirty="0"/>
              <a:t>3</a:t>
            </a:r>
          </a:p>
        </p:txBody>
      </p:sp>
      <p:sp>
        <p:nvSpPr>
          <p:cNvPr id="10245" name="Content Placeholder 2"/>
          <p:cNvSpPr>
            <a:spLocks noGrp="1"/>
          </p:cNvSpPr>
          <p:nvPr>
            <p:ph sz="quarter" idx="1"/>
          </p:nvPr>
        </p:nvSpPr>
        <p:spPr>
          <a:xfrm>
            <a:off x="685800" y="1600200"/>
            <a:ext cx="8229600" cy="4525963"/>
          </a:xfrm>
        </p:spPr>
        <p:txBody>
          <a:bodyPr/>
          <a:lstStyle/>
          <a:p>
            <a:pPr eaLnBrk="1" hangingPunct="1"/>
            <a:r>
              <a:rPr lang="en-US" smtClean="0"/>
              <a:t>Marcy Gouge, Assistant National Director,</a:t>
            </a:r>
            <a:r>
              <a:rPr lang="en-US" sz="2000" smtClean="0"/>
              <a:t> </a:t>
            </a:r>
            <a:r>
              <a:rPr lang="en-US" sz="2000" smtClean="0">
                <a:solidFill>
                  <a:srgbClr val="00B0F0"/>
                </a:solidFill>
                <a:hlinkClick r:id="rId2"/>
              </a:rPr>
              <a:t>mgouge@aarp.org</a:t>
            </a:r>
            <a:r>
              <a:rPr lang="en-US" sz="2000" smtClean="0">
                <a:solidFill>
                  <a:srgbClr val="00B0F0"/>
                </a:solidFill>
              </a:rPr>
              <a:t> </a:t>
            </a:r>
          </a:p>
          <a:p>
            <a:pPr eaLnBrk="1" hangingPunct="1">
              <a:buFont typeface="Wingdings 2" pitchFamily="18" charset="2"/>
              <a:buNone/>
            </a:pPr>
            <a:r>
              <a:rPr lang="en-US" smtClean="0"/>
              <a:t>		</a:t>
            </a:r>
            <a:r>
              <a:rPr lang="en-US" sz="2000" b="1" smtClean="0">
                <a:solidFill>
                  <a:srgbClr val="FF0000"/>
                </a:solidFill>
              </a:rPr>
              <a:t>North Atlantic Region, Appalachian Region, Gulf Region     </a:t>
            </a:r>
          </a:p>
          <a:p>
            <a:pPr eaLnBrk="1" hangingPunct="1"/>
            <a:r>
              <a:rPr lang="en-US" smtClean="0"/>
              <a:t>Lynnette Lee-Villanueva, </a:t>
            </a:r>
            <a:r>
              <a:rPr lang="en-US" sz="2400" smtClean="0"/>
              <a:t>Assistant National Director </a:t>
            </a:r>
            <a:r>
              <a:rPr lang="en-US" smtClean="0"/>
              <a:t>	</a:t>
            </a:r>
            <a:r>
              <a:rPr lang="en-US" sz="2000" smtClean="0">
                <a:hlinkClick r:id="rId3"/>
              </a:rPr>
              <a:t>LLe@aarp.org</a:t>
            </a:r>
            <a:r>
              <a:rPr lang="en-US" sz="2000" smtClean="0"/>
              <a:t> </a:t>
            </a:r>
          </a:p>
          <a:p>
            <a:pPr eaLnBrk="1" hangingPunct="1">
              <a:buFont typeface="Wingdings 2" pitchFamily="18" charset="2"/>
              <a:buNone/>
            </a:pPr>
            <a:r>
              <a:rPr lang="en-US" smtClean="0"/>
              <a:t>		</a:t>
            </a:r>
            <a:r>
              <a:rPr lang="en-US" sz="2000" b="1" smtClean="0">
                <a:solidFill>
                  <a:srgbClr val="FF0000"/>
                </a:solidFill>
              </a:rPr>
              <a:t>Great Lakes Region, Central Region, Western Region</a:t>
            </a:r>
            <a:endParaRPr lang="en-US" smtClean="0"/>
          </a:p>
          <a:p>
            <a:pPr eaLnBrk="1" hangingPunct="1"/>
            <a:r>
              <a:rPr lang="en-US" smtClean="0"/>
              <a:t>Dorothy Howe, Assistant National Director, </a:t>
            </a:r>
            <a:r>
              <a:rPr lang="en-US" sz="2000" smtClean="0">
                <a:hlinkClick r:id="rId4"/>
              </a:rPr>
              <a:t>dhowe@aarp.org</a:t>
            </a:r>
            <a:r>
              <a:rPr lang="en-US" sz="2000" smtClean="0"/>
              <a:t> </a:t>
            </a:r>
          </a:p>
          <a:p>
            <a:pPr eaLnBrk="1" hangingPunct="1">
              <a:buFont typeface="Wingdings 2" pitchFamily="18" charset="2"/>
              <a:buNone/>
            </a:pPr>
            <a:r>
              <a:rPr lang="en-US" smtClean="0"/>
              <a:t>		</a:t>
            </a:r>
            <a:r>
              <a:rPr lang="en-US" sz="2000" b="1" smtClean="0">
                <a:solidFill>
                  <a:srgbClr val="FF0000"/>
                </a:solidFill>
              </a:rPr>
              <a:t>Plains Region, Pacific Region, Northwest Region</a:t>
            </a:r>
          </a:p>
          <a:p>
            <a:pPr eaLnBrk="1" hangingPunct="1"/>
            <a:r>
              <a:rPr lang="en-US" smtClean="0"/>
              <a:t>David Alexander, Program Coordinator , </a:t>
            </a:r>
            <a:r>
              <a:rPr lang="en-US" sz="2000" smtClean="0">
                <a:hlinkClick r:id="rId5"/>
              </a:rPr>
              <a:t>Dalexander@aarp.org</a:t>
            </a:r>
            <a:r>
              <a:rPr lang="en-US" sz="2000" smtClean="0"/>
              <a:t> </a:t>
            </a:r>
          </a:p>
          <a:p>
            <a:pPr eaLnBrk="1" hangingPunct="1">
              <a:buFont typeface="Wingdings 2" pitchFamily="18" charset="2"/>
              <a:buNone/>
            </a:pPr>
            <a:r>
              <a:rPr lang="en-US" smtClean="0"/>
              <a:t>		</a:t>
            </a:r>
            <a:r>
              <a:rPr lang="en-US" sz="2000" b="1" smtClean="0">
                <a:solidFill>
                  <a:srgbClr val="FF0000"/>
                </a:solidFill>
              </a:rPr>
              <a:t>New England Region</a:t>
            </a:r>
            <a:endParaRPr lang="en-US" sz="2000" smtClean="0"/>
          </a:p>
          <a:p>
            <a:pPr eaLnBrk="1" hangingPunct="1"/>
            <a:endParaRPr lang="en-US"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ctr" eaLnBrk="1" hangingPunct="1"/>
            <a:r>
              <a:rPr lang="en-US" b="1" smtClean="0">
                <a:solidFill>
                  <a:srgbClr val="FF0000"/>
                </a:solidFill>
              </a:rPr>
              <a:t>Donated Funds	 </a:t>
            </a:r>
          </a:p>
        </p:txBody>
      </p:sp>
      <p:sp>
        <p:nvSpPr>
          <p:cNvPr id="37891" name="Footer Placeholder 6"/>
          <p:cNvSpPr>
            <a:spLocks noGrp="1"/>
          </p:cNvSpPr>
          <p:nvPr>
            <p:ph type="ftr" sz="quarter" idx="11"/>
          </p:nvPr>
        </p:nvSpPr>
        <p:spPr bwMode="auto">
          <a:xfrm>
            <a:off x="60198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572000" y="6210300"/>
            <a:ext cx="914400" cy="457200"/>
          </a:xfrm>
        </p:spPr>
        <p:txBody>
          <a:bodyPr/>
          <a:lstStyle/>
          <a:p>
            <a:pPr>
              <a:defRPr/>
            </a:pPr>
            <a:fld id="{F2DE735B-1BD0-479D-818A-A0DEA3C57DEC}" type="slidenum">
              <a:rPr lang="en-US"/>
              <a:pPr>
                <a:defRPr/>
              </a:pPr>
              <a:t>29</a:t>
            </a:fld>
            <a:endParaRPr lang="en-US" dirty="0"/>
          </a:p>
        </p:txBody>
      </p:sp>
      <p:sp>
        <p:nvSpPr>
          <p:cNvPr id="37893" name="Rectangle 3"/>
          <p:cNvSpPr>
            <a:spLocks noGrp="1" noChangeArrowheads="1"/>
          </p:cNvSpPr>
          <p:nvPr>
            <p:ph sz="quarter" idx="1"/>
          </p:nvPr>
        </p:nvSpPr>
        <p:spPr>
          <a:xfrm>
            <a:off x="914400" y="1524000"/>
            <a:ext cx="7772400" cy="4495800"/>
          </a:xfrm>
        </p:spPr>
        <p:txBody>
          <a:bodyPr/>
          <a:lstStyle/>
          <a:p>
            <a:pPr lvl="1" eaLnBrk="1" hangingPunct="1">
              <a:buFont typeface="Wingdings" pitchFamily="2" charset="2"/>
              <a:buChar char="Ø"/>
            </a:pPr>
            <a:r>
              <a:rPr lang="en-US" smtClean="0"/>
              <a:t>Taxpayers—not permitted to ask for contribution</a:t>
            </a:r>
          </a:p>
          <a:p>
            <a:pPr lvl="1" eaLnBrk="1" hangingPunct="1">
              <a:buFont typeface="Wingdings 2" pitchFamily="18" charset="2"/>
              <a:buNone/>
            </a:pPr>
            <a:endParaRPr lang="en-US" smtClean="0"/>
          </a:p>
          <a:p>
            <a:pPr lvl="1" eaLnBrk="1" hangingPunct="1">
              <a:buFont typeface="Wingdings" pitchFamily="2" charset="2"/>
              <a:buChar char="Ø"/>
            </a:pPr>
            <a:r>
              <a:rPr lang="en-US" smtClean="0"/>
              <a:t>Retiree or employee matching grants</a:t>
            </a:r>
          </a:p>
          <a:p>
            <a:pPr lvl="1" eaLnBrk="1" hangingPunct="1">
              <a:buFont typeface="Wingdings 2" pitchFamily="18" charset="2"/>
              <a:buNone/>
            </a:pPr>
            <a:r>
              <a:rPr lang="en-US" sz="2000" smtClean="0"/>
              <a:t>	</a:t>
            </a:r>
          </a:p>
          <a:p>
            <a:pPr lvl="1" eaLnBrk="1" hangingPunct="1">
              <a:buFont typeface="Wingdings 2" pitchFamily="18" charset="2"/>
              <a:buNone/>
            </a:pPr>
            <a:r>
              <a:rPr lang="en-US" sz="2000" smtClean="0"/>
              <a:t>	Corporate Matching Gift Programs (United Way, etc.)</a:t>
            </a:r>
          </a:p>
          <a:p>
            <a:pPr lvl="1" eaLnBrk="1" hangingPunct="1">
              <a:buFont typeface="Wingdings 2" pitchFamily="18" charset="2"/>
              <a:buNone/>
            </a:pPr>
            <a:r>
              <a:rPr lang="en-US" sz="2000" smtClean="0"/>
              <a:t>	Corporate Matching Volunteer Programs (cash for time given)</a:t>
            </a:r>
          </a:p>
          <a:p>
            <a:pPr lvl="1" eaLnBrk="1" hangingPunct="1">
              <a:buFont typeface="Wingdings 2" pitchFamily="18" charset="2"/>
              <a:buNone/>
            </a:pPr>
            <a:endParaRPr lang="en-US" sz="2000" smtClean="0"/>
          </a:p>
          <a:p>
            <a:pPr lvl="1" eaLnBrk="1" hangingPunct="1">
              <a:buFont typeface="Wingdings" pitchFamily="2" charset="2"/>
              <a:buChar char="Ø"/>
            </a:pPr>
            <a:r>
              <a:rPr lang="en-US" sz="2000" smtClean="0"/>
              <a:t>Business contributions of equipment and/or cash support</a:t>
            </a:r>
          </a:p>
          <a:p>
            <a:pPr lvl="1" eaLnBrk="1" hangingPunct="1">
              <a:buFont typeface="Wingdings 2" pitchFamily="18" charset="2"/>
              <a:buNone/>
            </a:pPr>
            <a:r>
              <a:rPr lang="en-US" sz="2000" smtClean="0"/>
              <a:t>	  example:  Wal-Mart Local Giving, Best Buy Equipment</a:t>
            </a:r>
            <a:endParaRPr lang="en-US" smtClean="0"/>
          </a:p>
          <a:p>
            <a:pPr lvl="1" eaLnBrk="1" hangingPunct="1">
              <a:buFont typeface="Wingdings 2" pitchFamily="18" charset="2"/>
              <a:buNone/>
            </a:pPr>
            <a:endParaRPr lang="en-US" smtClean="0"/>
          </a:p>
          <a:p>
            <a:pPr lvl="1" eaLnBrk="1" hangingPunct="1">
              <a:buFont typeface="Wingdings" pitchFamily="2" charset="2"/>
              <a:buChar char="Ø"/>
            </a:pPr>
            <a:r>
              <a:rPr lang="en-US" smtClean="0"/>
              <a:t>Personal donations</a:t>
            </a:r>
          </a:p>
          <a:p>
            <a:pPr lvl="1" eaLnBrk="1" hangingPunct="1"/>
            <a:endParaRPr lang="en-US"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algn="ctr" eaLnBrk="1" hangingPunct="1"/>
            <a:r>
              <a:rPr lang="en-US" b="1" smtClean="0">
                <a:solidFill>
                  <a:srgbClr val="FF0000"/>
                </a:solidFill>
              </a:rPr>
              <a:t>In-kind donations</a:t>
            </a:r>
          </a:p>
        </p:txBody>
      </p:sp>
      <p:sp>
        <p:nvSpPr>
          <p:cNvPr id="38915" name="Footer Placeholder 6"/>
          <p:cNvSpPr>
            <a:spLocks noGrp="1"/>
          </p:cNvSpPr>
          <p:nvPr>
            <p:ph type="ftr" sz="quarter" idx="11"/>
          </p:nvPr>
        </p:nvSpPr>
        <p:spPr bwMode="auto">
          <a:xfrm>
            <a:off x="60198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648200" y="6210300"/>
            <a:ext cx="762000" cy="457200"/>
          </a:xfrm>
        </p:spPr>
        <p:txBody>
          <a:bodyPr/>
          <a:lstStyle/>
          <a:p>
            <a:pPr>
              <a:defRPr/>
            </a:pPr>
            <a:fld id="{7D343EE1-5ED8-4966-BA24-EE1DBB1DE3C2}" type="slidenum">
              <a:rPr lang="en-US"/>
              <a:pPr>
                <a:defRPr/>
              </a:pPr>
              <a:t>30</a:t>
            </a:fld>
            <a:endParaRPr lang="en-US" dirty="0"/>
          </a:p>
        </p:txBody>
      </p:sp>
      <p:sp>
        <p:nvSpPr>
          <p:cNvPr id="38917" name="Rectangle 3"/>
          <p:cNvSpPr>
            <a:spLocks noGrp="1" noChangeArrowheads="1"/>
          </p:cNvSpPr>
          <p:nvPr>
            <p:ph sz="quarter" idx="1"/>
          </p:nvPr>
        </p:nvSpPr>
        <p:spPr/>
        <p:txBody>
          <a:bodyPr/>
          <a:lstStyle/>
          <a:p>
            <a:pPr eaLnBrk="1" hangingPunct="1"/>
            <a:endParaRPr lang="en-US" smtClean="0"/>
          </a:p>
          <a:p>
            <a:pPr eaLnBrk="1" hangingPunct="1"/>
            <a:r>
              <a:rPr lang="en-US" smtClean="0"/>
              <a:t>Although not direct money, can build your program, especially if you are strategic in how you look for donations</a:t>
            </a:r>
          </a:p>
          <a:p>
            <a:pPr eaLnBrk="1" hangingPunct="1">
              <a:buFont typeface="Wingdings 2" pitchFamily="18" charset="2"/>
              <a:buNone/>
            </a:pPr>
            <a:endParaRPr lang="en-US" smtClean="0"/>
          </a:p>
          <a:p>
            <a:pPr eaLnBrk="1" hangingPunct="1"/>
            <a:r>
              <a:rPr lang="en-US" smtClean="0"/>
              <a:t>Types of in-kind donations include:</a:t>
            </a:r>
          </a:p>
          <a:p>
            <a:pPr lvl="1" eaLnBrk="1" hangingPunct="1">
              <a:buFont typeface="Wingdings" pitchFamily="2" charset="2"/>
              <a:buChar char="Ø"/>
            </a:pPr>
            <a:r>
              <a:rPr lang="en-US" smtClean="0"/>
              <a:t>Equipment</a:t>
            </a:r>
          </a:p>
          <a:p>
            <a:pPr lvl="1" eaLnBrk="1" hangingPunct="1">
              <a:buFont typeface="Wingdings" pitchFamily="2" charset="2"/>
              <a:buChar char="Ø"/>
            </a:pPr>
            <a:r>
              <a:rPr lang="en-US" smtClean="0"/>
              <a:t>Storage</a:t>
            </a:r>
          </a:p>
          <a:p>
            <a:pPr lvl="1" eaLnBrk="1" hangingPunct="1">
              <a:buFont typeface="Wingdings" pitchFamily="2" charset="2"/>
              <a:buChar char="Ø"/>
            </a:pPr>
            <a:r>
              <a:rPr lang="en-US" smtClean="0"/>
              <a:t>Supplies</a:t>
            </a:r>
          </a:p>
          <a:p>
            <a:pPr lvl="1" eaLnBrk="1" hangingPunct="1">
              <a:buFont typeface="Wingdings" pitchFamily="2" charset="2"/>
              <a:buChar char="Ø"/>
            </a:pPr>
            <a:r>
              <a:rPr lang="en-US" smtClean="0"/>
              <a:t>Volunteer recognition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gn="ctr" eaLnBrk="1" hangingPunct="1"/>
            <a:r>
              <a:rPr lang="en-US" b="1" smtClean="0">
                <a:solidFill>
                  <a:srgbClr val="FF0000"/>
                </a:solidFill>
              </a:rPr>
              <a:t>Grant Opportunities</a:t>
            </a:r>
          </a:p>
        </p:txBody>
      </p:sp>
      <p:sp>
        <p:nvSpPr>
          <p:cNvPr id="39939" name="Footer Placeholder 6"/>
          <p:cNvSpPr>
            <a:spLocks noGrp="1"/>
          </p:cNvSpPr>
          <p:nvPr>
            <p:ph type="ftr" sz="quarter" idx="11"/>
          </p:nvPr>
        </p:nvSpPr>
        <p:spPr bwMode="auto">
          <a:xfrm>
            <a:off x="6019800" y="6172200"/>
            <a:ext cx="33528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648200" y="6210300"/>
            <a:ext cx="838200" cy="457200"/>
          </a:xfrm>
        </p:spPr>
        <p:txBody>
          <a:bodyPr/>
          <a:lstStyle/>
          <a:p>
            <a:pPr>
              <a:defRPr/>
            </a:pPr>
            <a:fld id="{2B1F5A6A-9580-46A3-9091-FDE53BF8A608}" type="slidenum">
              <a:rPr lang="en-US"/>
              <a:pPr>
                <a:defRPr/>
              </a:pPr>
              <a:t>31</a:t>
            </a:fld>
            <a:endParaRPr lang="en-US" dirty="0"/>
          </a:p>
        </p:txBody>
      </p:sp>
      <p:sp>
        <p:nvSpPr>
          <p:cNvPr id="39941" name="Rectangle 3"/>
          <p:cNvSpPr>
            <a:spLocks noGrp="1" noChangeArrowheads="1"/>
          </p:cNvSpPr>
          <p:nvPr>
            <p:ph sz="quarter" idx="1"/>
          </p:nvPr>
        </p:nvSpPr>
        <p:spPr>
          <a:xfrm>
            <a:off x="838200" y="1752600"/>
            <a:ext cx="7772400" cy="3733800"/>
          </a:xfrm>
        </p:spPr>
        <p:txBody>
          <a:bodyPr/>
          <a:lstStyle/>
          <a:p>
            <a:pPr eaLnBrk="1" hangingPunct="1"/>
            <a:r>
              <a:rPr lang="en-US" smtClean="0"/>
              <a:t>Research . . .</a:t>
            </a:r>
          </a:p>
          <a:p>
            <a:pPr lvl="1" eaLnBrk="1" hangingPunct="1"/>
            <a:r>
              <a:rPr lang="en-US" smtClean="0"/>
              <a:t>Library</a:t>
            </a:r>
          </a:p>
          <a:p>
            <a:pPr lvl="1" eaLnBrk="1" hangingPunct="1"/>
            <a:r>
              <a:rPr lang="en-US" smtClean="0"/>
              <a:t>Networking</a:t>
            </a:r>
          </a:p>
          <a:p>
            <a:pPr lvl="1" eaLnBrk="1" hangingPunct="1"/>
            <a:r>
              <a:rPr lang="en-US" smtClean="0"/>
              <a:t>Search the Internet</a:t>
            </a:r>
          </a:p>
          <a:p>
            <a:pPr eaLnBrk="1" hangingPunct="1"/>
            <a:r>
              <a:rPr lang="en-US" smtClean="0"/>
              <a:t>Discuss opportunities with your SMT</a:t>
            </a:r>
          </a:p>
          <a:p>
            <a:pPr eaLnBrk="1" hangingPunct="1"/>
            <a:r>
              <a:rPr lang="en-US" smtClean="0"/>
              <a:t>Follow the steps in the PCS Guide for writing your grant</a:t>
            </a:r>
          </a:p>
          <a:p>
            <a:pPr eaLnBrk="1" hangingPunct="1"/>
            <a:r>
              <a:rPr lang="en-US" smtClean="0"/>
              <a:t>Problem areas</a:t>
            </a:r>
          </a:p>
          <a:p>
            <a:pPr eaLnBrk="1" hangingPunct="1"/>
            <a:endParaRPr lang="en-US"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gn="ctr" eaLnBrk="1" hangingPunct="1"/>
            <a:r>
              <a:rPr lang="en-US" b="1" smtClean="0">
                <a:solidFill>
                  <a:srgbClr val="FF0000"/>
                </a:solidFill>
              </a:rPr>
              <a:t>How to Succeed with Grants</a:t>
            </a:r>
          </a:p>
        </p:txBody>
      </p:sp>
      <p:sp>
        <p:nvSpPr>
          <p:cNvPr id="40963" name="Footer Placeholder 6"/>
          <p:cNvSpPr>
            <a:spLocks noGrp="1"/>
          </p:cNvSpPr>
          <p:nvPr>
            <p:ph type="ftr" sz="quarter" idx="11"/>
          </p:nvPr>
        </p:nvSpPr>
        <p:spPr bwMode="auto">
          <a:xfrm>
            <a:off x="5867400" y="6172200"/>
            <a:ext cx="3505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495800" y="6210300"/>
            <a:ext cx="838200" cy="457200"/>
          </a:xfrm>
        </p:spPr>
        <p:txBody>
          <a:bodyPr/>
          <a:lstStyle/>
          <a:p>
            <a:pPr>
              <a:defRPr/>
            </a:pPr>
            <a:fld id="{A7902106-34CD-4DF2-BF3C-1FB5CE96A9DE}" type="slidenum">
              <a:rPr lang="en-US"/>
              <a:pPr>
                <a:defRPr/>
              </a:pPr>
              <a:t>32</a:t>
            </a:fld>
            <a:endParaRPr lang="en-US" dirty="0"/>
          </a:p>
        </p:txBody>
      </p:sp>
      <p:sp>
        <p:nvSpPr>
          <p:cNvPr id="40965" name="Rectangle 3"/>
          <p:cNvSpPr>
            <a:spLocks noGrp="1" noChangeArrowheads="1"/>
          </p:cNvSpPr>
          <p:nvPr>
            <p:ph sz="quarter" idx="1"/>
          </p:nvPr>
        </p:nvSpPr>
        <p:spPr>
          <a:xfrm>
            <a:off x="914400" y="1981200"/>
            <a:ext cx="7772400" cy="3352800"/>
          </a:xfrm>
        </p:spPr>
        <p:txBody>
          <a:bodyPr/>
          <a:lstStyle/>
          <a:p>
            <a:pPr lvl="1" eaLnBrk="1" hangingPunct="1"/>
            <a:r>
              <a:rPr lang="en-US" smtClean="0"/>
              <a:t>Review guidelines carefully (watch out for “niche” grants)</a:t>
            </a:r>
          </a:p>
          <a:p>
            <a:pPr lvl="1" eaLnBrk="1" hangingPunct="1"/>
            <a:r>
              <a:rPr lang="en-US" smtClean="0"/>
              <a:t>Follow guidelines precisely and get clarification if needed</a:t>
            </a:r>
          </a:p>
          <a:p>
            <a:pPr lvl="1" eaLnBrk="1" hangingPunct="1"/>
            <a:r>
              <a:rPr lang="en-US" smtClean="0"/>
              <a:t>Be positive</a:t>
            </a:r>
          </a:p>
          <a:p>
            <a:pPr lvl="1" eaLnBrk="1" hangingPunct="1"/>
            <a:r>
              <a:rPr lang="en-US" smtClean="0"/>
              <a:t>Avoid jargon and acronyms</a:t>
            </a:r>
          </a:p>
          <a:p>
            <a:pPr lvl="1" eaLnBrk="1" hangingPunct="1"/>
            <a:r>
              <a:rPr lang="en-US" smtClean="0"/>
              <a:t>Be concise</a:t>
            </a:r>
          </a:p>
          <a:p>
            <a:pPr lvl="1" eaLnBrk="1" hangingPunct="1"/>
            <a:r>
              <a:rPr lang="en-US" smtClean="0"/>
              <a:t>Emphasize how you fulfill their need and fit within their mission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274638"/>
            <a:ext cx="8686800" cy="639762"/>
          </a:xfrm>
        </p:spPr>
        <p:txBody>
          <a:bodyPr>
            <a:normAutofit/>
          </a:bodyPr>
          <a:lstStyle/>
          <a:p>
            <a:pPr eaLnBrk="1" fontAlgn="auto" hangingPunct="1">
              <a:spcAft>
                <a:spcPts val="0"/>
              </a:spcAft>
              <a:defRPr/>
            </a:pPr>
            <a:r>
              <a:rPr lang="en-US" sz="2800" b="1" dirty="0" smtClean="0">
                <a:solidFill>
                  <a:schemeClr val="accent2">
                    <a:lumMod val="60000"/>
                    <a:lumOff val="40000"/>
                  </a:schemeClr>
                </a:solidFill>
              </a:rPr>
              <a:t>What Stays Local?  What comes to the National Office?</a:t>
            </a:r>
            <a:endParaRPr lang="en-US" sz="2800" b="1" dirty="0">
              <a:solidFill>
                <a:schemeClr val="accent2">
                  <a:lumMod val="60000"/>
                  <a:lumOff val="40000"/>
                </a:schemeClr>
              </a:solidFill>
            </a:endParaRPr>
          </a:p>
        </p:txBody>
      </p:sp>
      <p:sp>
        <p:nvSpPr>
          <p:cNvPr id="41987" name="Footer Placeholder 8"/>
          <p:cNvSpPr>
            <a:spLocks noGrp="1"/>
          </p:cNvSpPr>
          <p:nvPr>
            <p:ph type="ftr" sz="quarter" idx="11"/>
          </p:nvPr>
        </p:nvSpPr>
        <p:spPr bwMode="auto">
          <a:xfrm>
            <a:off x="5791200" y="6172200"/>
            <a:ext cx="3657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8" name="Slide Number Placeholder 7"/>
          <p:cNvSpPr>
            <a:spLocks noGrp="1"/>
          </p:cNvSpPr>
          <p:nvPr>
            <p:ph type="sldNum" sz="quarter" idx="12"/>
          </p:nvPr>
        </p:nvSpPr>
        <p:spPr>
          <a:xfrm>
            <a:off x="4343400" y="6210300"/>
            <a:ext cx="762000" cy="457200"/>
          </a:xfrm>
        </p:spPr>
        <p:txBody>
          <a:bodyPr/>
          <a:lstStyle/>
          <a:p>
            <a:pPr>
              <a:defRPr/>
            </a:pPr>
            <a:fld id="{0A4737A6-5313-4C4A-B7BB-64BD0D289361}" type="slidenum">
              <a:rPr lang="en-US"/>
              <a:pPr>
                <a:defRPr/>
              </a:pPr>
              <a:t>33</a:t>
            </a:fld>
            <a:endParaRPr lang="en-US" dirty="0"/>
          </a:p>
        </p:txBody>
      </p:sp>
      <p:sp>
        <p:nvSpPr>
          <p:cNvPr id="56324" name="Rectangle 4"/>
          <p:cNvSpPr>
            <a:spLocks noGrp="1" noChangeArrowheads="1"/>
          </p:cNvSpPr>
          <p:nvPr>
            <p:ph sz="quarter" idx="1"/>
          </p:nvPr>
        </p:nvSpPr>
        <p:spPr>
          <a:xfrm>
            <a:off x="914400" y="1447800"/>
            <a:ext cx="3749675" cy="4572000"/>
          </a:xfrm>
        </p:spPr>
        <p:txBody>
          <a:bodyPr>
            <a:normAutofit fontScale="92500"/>
          </a:bodyPr>
          <a:lstStyle/>
          <a:p>
            <a:pPr marL="420624" indent="-384048" eaLnBrk="1" fontAlgn="auto" hangingPunct="1">
              <a:spcBef>
                <a:spcPts val="580"/>
              </a:spcBef>
              <a:spcAft>
                <a:spcPts val="0"/>
              </a:spcAft>
              <a:buFont typeface="Wingdings 2"/>
              <a:buChar char=""/>
              <a:defRPr/>
            </a:pPr>
            <a:r>
              <a:rPr lang="en-US" dirty="0" smtClean="0"/>
              <a:t>National Office</a:t>
            </a:r>
          </a:p>
          <a:p>
            <a:pPr marL="722376" lvl="1" indent="-274320" eaLnBrk="1" fontAlgn="auto" hangingPunct="1">
              <a:spcBef>
                <a:spcPts val="370"/>
              </a:spcBef>
              <a:spcAft>
                <a:spcPts val="0"/>
              </a:spcAft>
              <a:buFont typeface="Wingdings 2"/>
              <a:buChar char=""/>
              <a:defRPr/>
            </a:pPr>
            <a:r>
              <a:rPr lang="en-US" dirty="0" smtClean="0"/>
              <a:t>Checks</a:t>
            </a:r>
          </a:p>
          <a:p>
            <a:pPr marL="722376" lvl="1" indent="-274320" eaLnBrk="1" fontAlgn="auto" hangingPunct="1">
              <a:spcBef>
                <a:spcPts val="370"/>
              </a:spcBef>
              <a:spcAft>
                <a:spcPts val="0"/>
              </a:spcAft>
              <a:buFont typeface="Wingdings 2"/>
              <a:buChar char=""/>
              <a:defRPr/>
            </a:pPr>
            <a:r>
              <a:rPr lang="en-US" dirty="0" smtClean="0"/>
              <a:t>Grants in excess of $5K</a:t>
            </a:r>
          </a:p>
          <a:p>
            <a:pPr marL="722376" lvl="1" indent="-274320" eaLnBrk="1" fontAlgn="auto" hangingPunct="1">
              <a:spcBef>
                <a:spcPts val="370"/>
              </a:spcBef>
              <a:spcAft>
                <a:spcPts val="0"/>
              </a:spcAft>
              <a:buFont typeface="Wingdings 2"/>
              <a:buChar char=""/>
              <a:defRPr/>
            </a:pPr>
            <a:r>
              <a:rPr lang="en-US" dirty="0" smtClean="0"/>
              <a:t>Grants that have extensive requirements (i.e. annual report, Foundation Executive Director’s signature, 990s, etc.)</a:t>
            </a:r>
          </a:p>
          <a:p>
            <a:pPr marL="722376" lvl="1" indent="-274320" eaLnBrk="1" fontAlgn="auto" hangingPunct="1">
              <a:spcBef>
                <a:spcPts val="370"/>
              </a:spcBef>
              <a:spcAft>
                <a:spcPts val="0"/>
              </a:spcAft>
              <a:buFont typeface="Wingdings 2"/>
              <a:buChar char=""/>
              <a:defRPr/>
            </a:pPr>
            <a:r>
              <a:rPr lang="en-US" dirty="0" smtClean="0"/>
              <a:t>Proposals you would like Development Staff to review (two weeks notice)</a:t>
            </a:r>
            <a:endParaRPr lang="en-US" dirty="0"/>
          </a:p>
        </p:txBody>
      </p:sp>
      <p:sp>
        <p:nvSpPr>
          <p:cNvPr id="41990" name="Rectangle 5"/>
          <p:cNvSpPr>
            <a:spLocks noGrp="1" noChangeArrowheads="1"/>
          </p:cNvSpPr>
          <p:nvPr>
            <p:ph sz="quarter" idx="2"/>
          </p:nvPr>
        </p:nvSpPr>
        <p:spPr>
          <a:xfrm>
            <a:off x="4933950" y="1447800"/>
            <a:ext cx="3749675" cy="4572000"/>
          </a:xfrm>
        </p:spPr>
        <p:txBody>
          <a:bodyPr/>
          <a:lstStyle/>
          <a:p>
            <a:pPr eaLnBrk="1" hangingPunct="1"/>
            <a:r>
              <a:rPr lang="en-US" sz="2400" smtClean="0"/>
              <a:t>Local</a:t>
            </a:r>
          </a:p>
          <a:p>
            <a:pPr lvl="1" eaLnBrk="1" hangingPunct="1"/>
            <a:r>
              <a:rPr lang="en-US" smtClean="0"/>
              <a:t>Smaller grants where you don’t need assistance from the National Office</a:t>
            </a:r>
          </a:p>
          <a:p>
            <a:pPr lvl="1" eaLnBrk="1" hangingPunct="1"/>
            <a:r>
              <a:rPr lang="en-US" smtClean="0"/>
              <a:t>Retiree and employee matching gifts and/or grants (unless required by the company)</a:t>
            </a:r>
          </a:p>
          <a:p>
            <a:pPr lvl="1" eaLnBrk="1" hangingPunct="1"/>
            <a:r>
              <a:rPr lang="en-US" smtClean="0"/>
              <a:t>No reporting requirements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90600"/>
            <a:ext cx="7772400" cy="1362075"/>
          </a:xfrm>
        </p:spPr>
        <p:txBody>
          <a:bodyPr/>
          <a:lstStyle/>
          <a:p>
            <a:pPr algn="ctr">
              <a:defRPr/>
            </a:pPr>
            <a:r>
              <a:rPr lang="en-US" dirty="0" smtClean="0">
                <a:solidFill>
                  <a:schemeClr val="tx1">
                    <a:lumMod val="95000"/>
                    <a:lumOff val="5000"/>
                  </a:schemeClr>
                </a:solidFill>
              </a:rPr>
              <a:t>Volunteer Recruiting</a:t>
            </a:r>
            <a:endParaRPr lang="en-US" dirty="0">
              <a:solidFill>
                <a:schemeClr val="tx1">
                  <a:lumMod val="95000"/>
                  <a:lumOff val="5000"/>
                </a:schemeClr>
              </a:solidFill>
            </a:endParaRPr>
          </a:p>
        </p:txBody>
      </p:sp>
      <p:sp>
        <p:nvSpPr>
          <p:cNvPr id="3" name="Text Placeholder 2"/>
          <p:cNvSpPr>
            <a:spLocks noGrp="1"/>
          </p:cNvSpPr>
          <p:nvPr>
            <p:ph type="body" idx="1"/>
          </p:nvPr>
        </p:nvSpPr>
        <p:spPr>
          <a:xfrm>
            <a:off x="722313" y="2819400"/>
            <a:ext cx="7772400" cy="1447800"/>
          </a:xfrm>
        </p:spPr>
        <p:txBody>
          <a:bodyPr/>
          <a:lstStyle/>
          <a:p>
            <a:pPr>
              <a:buFont typeface="Wingdings" pitchFamily="2" charset="2"/>
              <a:buChar char="v"/>
              <a:defRPr/>
            </a:pPr>
            <a:r>
              <a:rPr lang="en-US" dirty="0" smtClean="0"/>
              <a:t>What are your needs?</a:t>
            </a:r>
          </a:p>
          <a:p>
            <a:pPr>
              <a:buFont typeface="Wingdings" pitchFamily="2" charset="2"/>
              <a:buChar char="v"/>
              <a:defRPr/>
            </a:pPr>
            <a:r>
              <a:rPr lang="en-US" dirty="0" smtClean="0"/>
              <a:t>How are you drawing volunteers into the program?</a:t>
            </a:r>
          </a:p>
          <a:p>
            <a:pPr>
              <a:buFont typeface="Wingdings" pitchFamily="2" charset="2"/>
              <a:buChar char="v"/>
              <a:defRPr/>
            </a:pPr>
            <a:r>
              <a:rPr lang="en-US" dirty="0" smtClean="0"/>
              <a:t>How do you take them from a “prospect” to a “volunteer”</a:t>
            </a:r>
            <a:endParaRPr lang="en-US" dirty="0"/>
          </a:p>
        </p:txBody>
      </p:sp>
      <p:sp>
        <p:nvSpPr>
          <p:cNvPr id="43012" name="Footer Placeholder 3"/>
          <p:cNvSpPr>
            <a:spLocks noGrp="1"/>
          </p:cNvSpPr>
          <p:nvPr>
            <p:ph type="ftr" sz="quarter" idx="11"/>
          </p:nvPr>
        </p:nvSpPr>
        <p:spPr bwMode="auto">
          <a:xfrm>
            <a:off x="5867400" y="6172200"/>
            <a:ext cx="34290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p:txBody>
          <a:bodyPr/>
          <a:lstStyle/>
          <a:p>
            <a:pPr>
              <a:defRPr/>
            </a:pPr>
            <a:fld id="{C7EDAA07-101D-41A2-A911-67F01D8B288B}" type="slidenum">
              <a:rPr lang="en-US" smtClean="0"/>
              <a:pPr>
                <a:defRPr/>
              </a:pPr>
              <a:t>34</a:t>
            </a:fld>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US" smtClean="0"/>
              <a:t>Volunteer Recruiting</a:t>
            </a:r>
          </a:p>
        </p:txBody>
      </p:sp>
      <p:sp>
        <p:nvSpPr>
          <p:cNvPr id="44035" name="Footer Placeholder 10"/>
          <p:cNvSpPr>
            <a:spLocks noGrp="1"/>
          </p:cNvSpPr>
          <p:nvPr>
            <p:ph type="ftr" sz="quarter" idx="11"/>
          </p:nvPr>
        </p:nvSpPr>
        <p:spPr bwMode="auto">
          <a:xfrm flipH="1">
            <a:off x="54864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26-28, 2011</a:t>
            </a:r>
          </a:p>
        </p:txBody>
      </p:sp>
      <p:sp>
        <p:nvSpPr>
          <p:cNvPr id="10" name="Slide Number Placeholder 9"/>
          <p:cNvSpPr>
            <a:spLocks noGrp="1"/>
          </p:cNvSpPr>
          <p:nvPr>
            <p:ph type="sldNum" sz="quarter" idx="12"/>
          </p:nvPr>
        </p:nvSpPr>
        <p:spPr>
          <a:xfrm>
            <a:off x="4191000" y="6210300"/>
            <a:ext cx="838200" cy="457200"/>
          </a:xfrm>
        </p:spPr>
        <p:txBody>
          <a:bodyPr/>
          <a:lstStyle/>
          <a:p>
            <a:pPr>
              <a:defRPr/>
            </a:pPr>
            <a:fld id="{636C17E0-EE2B-4463-A369-A63D9859628D}" type="slidenum">
              <a:rPr lang="en-US"/>
              <a:pPr>
                <a:defRPr/>
              </a:pPr>
              <a:t>35</a:t>
            </a:fld>
            <a:endParaRPr lang="en-US" dirty="0"/>
          </a:p>
        </p:txBody>
      </p:sp>
      <p:sp>
        <p:nvSpPr>
          <p:cNvPr id="6" name="Freeform 5"/>
          <p:cNvSpPr/>
          <p:nvPr/>
        </p:nvSpPr>
        <p:spPr>
          <a:xfrm>
            <a:off x="1957975" y="1645459"/>
            <a:ext cx="5322159" cy="2353500"/>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1"/>
          <a:lstStyle/>
          <a:p>
            <a:pPr algn="ctr" defTabSz="977900" fontAlgn="auto">
              <a:lnSpc>
                <a:spcPct val="90000"/>
              </a:lnSpc>
              <a:spcAft>
                <a:spcPct val="35000"/>
              </a:spcAft>
              <a:defRPr/>
            </a:pPr>
            <a:r>
              <a:rPr lang="en-US" sz="2200" dirty="0">
                <a:solidFill>
                  <a:schemeClr val="tx1">
                    <a:alpha val="25000"/>
                  </a:schemeClr>
                </a:solidFill>
              </a:rPr>
              <a:t>Communications / Publicity</a:t>
            </a:r>
          </a:p>
        </p:txBody>
      </p:sp>
      <p:sp>
        <p:nvSpPr>
          <p:cNvPr id="7" name="Freeform 6"/>
          <p:cNvSpPr/>
          <p:nvPr/>
        </p:nvSpPr>
        <p:spPr>
          <a:xfrm>
            <a:off x="3476660" y="2666991"/>
            <a:ext cx="5286339" cy="2353500"/>
          </a:xfrm>
          <a:custGeom>
            <a:avLst/>
            <a:gdLst>
              <a:gd name="connsiteX0" fmla="*/ 0 w 5286339"/>
              <a:gd name="connsiteY0" fmla="*/ 1176750 h 2353500"/>
              <a:gd name="connsiteX1" fmla="*/ 1568148 w 5286339"/>
              <a:gd name="connsiteY1" fmla="*/ 101728 h 2353500"/>
              <a:gd name="connsiteX2" fmla="*/ 2643172 w 5286339"/>
              <a:gd name="connsiteY2" fmla="*/ 3 h 2353500"/>
              <a:gd name="connsiteX3" fmla="*/ 3718198 w 5286339"/>
              <a:gd name="connsiteY3" fmla="*/ 101729 h 2353500"/>
              <a:gd name="connsiteX4" fmla="*/ 5286341 w 5286339"/>
              <a:gd name="connsiteY4" fmla="*/ 1176758 h 2353500"/>
              <a:gd name="connsiteX5" fmla="*/ 3718195 w 5286339"/>
              <a:gd name="connsiteY5" fmla="*/ 2251783 h 2353500"/>
              <a:gd name="connsiteX6" fmla="*/ 2643170 w 5286339"/>
              <a:gd name="connsiteY6" fmla="*/ 2353508 h 2353500"/>
              <a:gd name="connsiteX7" fmla="*/ 1568145 w 5286339"/>
              <a:gd name="connsiteY7" fmla="*/ 2251782 h 2353500"/>
              <a:gd name="connsiteX8" fmla="*/ 1 w 5286339"/>
              <a:gd name="connsiteY8" fmla="*/ 1176755 h 2353500"/>
              <a:gd name="connsiteX9" fmla="*/ 0 w 528633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6339" h="2353500">
                <a:moveTo>
                  <a:pt x="0" y="1176750"/>
                </a:moveTo>
                <a:cubicBezTo>
                  <a:pt x="3" y="711983"/>
                  <a:pt x="614451" y="290757"/>
                  <a:pt x="1568148" y="101728"/>
                </a:cubicBezTo>
                <a:cubicBezTo>
                  <a:pt x="1906522" y="34660"/>
                  <a:pt x="2272779" y="3"/>
                  <a:pt x="2643172" y="3"/>
                </a:cubicBezTo>
                <a:cubicBezTo>
                  <a:pt x="3013565" y="3"/>
                  <a:pt x="3379824" y="34661"/>
                  <a:pt x="3718198" y="101729"/>
                </a:cubicBezTo>
                <a:cubicBezTo>
                  <a:pt x="4671898" y="290759"/>
                  <a:pt x="5286345" y="711989"/>
                  <a:pt x="5286341" y="1176758"/>
                </a:cubicBezTo>
                <a:cubicBezTo>
                  <a:pt x="5286341" y="1641526"/>
                  <a:pt x="4671894" y="2062753"/>
                  <a:pt x="3718195" y="2251783"/>
                </a:cubicBezTo>
                <a:cubicBezTo>
                  <a:pt x="3379821" y="2318851"/>
                  <a:pt x="3013563" y="2353508"/>
                  <a:pt x="2643170" y="2353508"/>
                </a:cubicBezTo>
                <a:cubicBezTo>
                  <a:pt x="2272777" y="2353508"/>
                  <a:pt x="1906519" y="2318850"/>
                  <a:pt x="1568145" y="2251782"/>
                </a:cubicBezTo>
                <a:cubicBezTo>
                  <a:pt x="614445" y="2062752"/>
                  <a:pt x="-2" y="1641523"/>
                  <a:pt x="1" y="1176755"/>
                </a:cubicBezTo>
                <a:cubicBezTo>
                  <a:pt x="1" y="1176753"/>
                  <a:pt x="0" y="1176752"/>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
          <a:lstStyle/>
          <a:p>
            <a:pPr algn="r" defTabSz="977900" fontAlgn="auto">
              <a:lnSpc>
                <a:spcPct val="90000"/>
              </a:lnSpc>
              <a:spcAft>
                <a:spcPct val="35000"/>
              </a:spcAft>
              <a:defRPr/>
            </a:pPr>
            <a:r>
              <a:rPr lang="en-US" sz="2200" dirty="0">
                <a:solidFill>
                  <a:schemeClr val="tx1">
                    <a:alpha val="25000"/>
                  </a:schemeClr>
                </a:solidFill>
              </a:rPr>
              <a:t>Partnerships</a:t>
            </a:r>
          </a:p>
        </p:txBody>
      </p:sp>
      <p:sp>
        <p:nvSpPr>
          <p:cNvPr id="8" name="Freeform 7"/>
          <p:cNvSpPr/>
          <p:nvPr/>
        </p:nvSpPr>
        <p:spPr>
          <a:xfrm>
            <a:off x="1957388" y="3727450"/>
            <a:ext cx="5322887" cy="2352675"/>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b" anchorCtr="1"/>
          <a:lstStyle/>
          <a:p>
            <a:pPr algn="ctr" defTabSz="977900" fontAlgn="auto">
              <a:lnSpc>
                <a:spcPct val="90000"/>
              </a:lnSpc>
              <a:spcAft>
                <a:spcPct val="35000"/>
              </a:spcAft>
              <a:defRPr/>
            </a:pPr>
            <a:r>
              <a:rPr lang="en-US" sz="2800" dirty="0"/>
              <a:t>Volunteer Recruiting</a:t>
            </a:r>
          </a:p>
        </p:txBody>
      </p:sp>
      <p:sp>
        <p:nvSpPr>
          <p:cNvPr id="9" name="Freeform 8"/>
          <p:cNvSpPr/>
          <p:nvPr/>
        </p:nvSpPr>
        <p:spPr>
          <a:xfrm>
            <a:off x="533665" y="2666991"/>
            <a:ext cx="5322159" cy="2353500"/>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
          <a:lstStyle/>
          <a:p>
            <a:pPr defTabSz="977900" fontAlgn="auto">
              <a:lnSpc>
                <a:spcPct val="90000"/>
              </a:lnSpc>
              <a:spcAft>
                <a:spcPct val="35000"/>
              </a:spcAft>
              <a:defRPr/>
            </a:pPr>
            <a:r>
              <a:rPr lang="en-US" sz="2200" dirty="0">
                <a:solidFill>
                  <a:schemeClr val="tx1">
                    <a:alpha val="25000"/>
                  </a:schemeClr>
                </a:solidFill>
              </a:rPr>
              <a:t>SMT Function</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914400" y="274638"/>
            <a:ext cx="7772400" cy="868362"/>
          </a:xfrm>
        </p:spPr>
        <p:txBody>
          <a:bodyPr/>
          <a:lstStyle/>
          <a:p>
            <a:pPr algn="ctr" eaLnBrk="1" hangingPunct="1"/>
            <a:r>
              <a:rPr lang="en-US" smtClean="0"/>
              <a:t>Multiple Channels</a:t>
            </a:r>
          </a:p>
        </p:txBody>
      </p:sp>
      <p:sp>
        <p:nvSpPr>
          <p:cNvPr id="45059" name="Footer Placeholder 3"/>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648200" y="6210300"/>
            <a:ext cx="914400" cy="457200"/>
          </a:xfrm>
        </p:spPr>
        <p:txBody>
          <a:bodyPr/>
          <a:lstStyle/>
          <a:p>
            <a:pPr>
              <a:defRPr/>
            </a:pPr>
            <a:fld id="{32B535B5-B265-443E-B147-0F7C117C6174}" type="slidenum">
              <a:rPr lang="en-US"/>
              <a:pPr>
                <a:defRPr/>
              </a:pPr>
              <a:t>36</a:t>
            </a:fld>
            <a:endParaRPr lang="en-US" dirty="0"/>
          </a:p>
        </p:txBody>
      </p:sp>
      <p:sp>
        <p:nvSpPr>
          <p:cNvPr id="45061" name="Content Placeholder 2"/>
          <p:cNvSpPr>
            <a:spLocks noGrp="1"/>
          </p:cNvSpPr>
          <p:nvPr>
            <p:ph sz="quarter" idx="1"/>
          </p:nvPr>
        </p:nvSpPr>
        <p:spPr>
          <a:xfrm>
            <a:off x="914400" y="1371600"/>
            <a:ext cx="7772400" cy="4648200"/>
          </a:xfrm>
        </p:spPr>
        <p:txBody>
          <a:bodyPr/>
          <a:lstStyle/>
          <a:p>
            <a:pPr marL="419100" indent="-382588" eaLnBrk="1" hangingPunct="1">
              <a:buFont typeface="Wingdings 2" pitchFamily="18" charset="2"/>
              <a:buChar char=""/>
            </a:pPr>
            <a:r>
              <a:rPr lang="en-US" smtClean="0"/>
              <a:t>Current Volunteers</a:t>
            </a:r>
          </a:p>
          <a:p>
            <a:pPr marL="419100" indent="-382588" eaLnBrk="1" hangingPunct="1">
              <a:buFont typeface="Wingdings 2" pitchFamily="18" charset="2"/>
              <a:buChar char=""/>
            </a:pPr>
            <a:r>
              <a:rPr lang="en-US" smtClean="0"/>
              <a:t>Clients</a:t>
            </a:r>
          </a:p>
          <a:p>
            <a:pPr marL="419100" indent="-382588" eaLnBrk="1" hangingPunct="1">
              <a:buFont typeface="Wingdings 2" pitchFamily="18" charset="2"/>
              <a:buChar char=""/>
            </a:pPr>
            <a:r>
              <a:rPr lang="en-US" smtClean="0"/>
              <a:t>Local Media Outlets</a:t>
            </a:r>
          </a:p>
          <a:p>
            <a:pPr marL="722313" lvl="1" indent="-273050" eaLnBrk="1" hangingPunct="1"/>
            <a:r>
              <a:rPr lang="en-US" smtClean="0"/>
              <a:t>Newspaper, Radio, TV</a:t>
            </a:r>
          </a:p>
          <a:p>
            <a:pPr marL="722313" lvl="1" indent="-273050" eaLnBrk="1" hangingPunct="1"/>
            <a:r>
              <a:rPr lang="en-US" smtClean="0"/>
              <a:t>Club, Church, Library etc. Newsletters</a:t>
            </a:r>
          </a:p>
          <a:p>
            <a:pPr marL="419100" indent="-382588" eaLnBrk="1" hangingPunct="1">
              <a:buFont typeface="Wingdings 2" pitchFamily="18" charset="2"/>
              <a:buChar char=""/>
            </a:pPr>
            <a:r>
              <a:rPr lang="en-US" smtClean="0"/>
              <a:t>Posters and Handouts at Local Venues</a:t>
            </a:r>
          </a:p>
          <a:p>
            <a:pPr marL="722313" lvl="1" indent="-273050" eaLnBrk="1" hangingPunct="1"/>
            <a:r>
              <a:rPr lang="en-US" smtClean="0"/>
              <a:t>Libraries, Senior Centers, Stores, etc.</a:t>
            </a:r>
          </a:p>
          <a:p>
            <a:pPr marL="419100" indent="-382588" eaLnBrk="1" hangingPunct="1">
              <a:buFont typeface="Wingdings 2" pitchFamily="18" charset="2"/>
              <a:buChar char=""/>
            </a:pPr>
            <a:r>
              <a:rPr lang="en-US" smtClean="0"/>
              <a:t>Email lists</a:t>
            </a:r>
          </a:p>
          <a:p>
            <a:pPr marL="419100" indent="-382588" eaLnBrk="1" hangingPunct="1">
              <a:buFont typeface="Wingdings 2" pitchFamily="18" charset="2"/>
              <a:buChar char=""/>
            </a:pPr>
            <a:r>
              <a:rPr lang="en-US" smtClean="0"/>
              <a:t>Specialized Groups—teachers, accountants, others?</a:t>
            </a:r>
          </a:p>
          <a:p>
            <a:pPr marL="419100" indent="-382588" eaLnBrk="1" hangingPunct="1">
              <a:buFont typeface="Wingdings 2" pitchFamily="18" charset="2"/>
              <a:buChar char=""/>
            </a:pPr>
            <a:r>
              <a:rPr lang="en-US" smtClean="0"/>
              <a:t>PCV—Prospective Volunteer Coordinator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914400" y="274638"/>
            <a:ext cx="7772400" cy="715962"/>
          </a:xfrm>
        </p:spPr>
        <p:txBody>
          <a:bodyPr/>
          <a:lstStyle/>
          <a:p>
            <a:pPr algn="ctr" eaLnBrk="1" hangingPunct="1"/>
            <a:r>
              <a:rPr lang="en-US" smtClean="0"/>
              <a:t>National Recruiting Activities</a:t>
            </a:r>
          </a:p>
        </p:txBody>
      </p:sp>
      <p:sp>
        <p:nvSpPr>
          <p:cNvPr id="46083" name="Footer Placeholder 3"/>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572000" y="6210300"/>
            <a:ext cx="762000" cy="457200"/>
          </a:xfrm>
        </p:spPr>
        <p:txBody>
          <a:bodyPr/>
          <a:lstStyle/>
          <a:p>
            <a:pPr>
              <a:defRPr/>
            </a:pPr>
            <a:fld id="{0C00C7C4-512F-4212-80E1-F9A8C4A07F0F}" type="slidenum">
              <a:rPr lang="en-US"/>
              <a:pPr>
                <a:defRPr/>
              </a:pPr>
              <a:t>37</a:t>
            </a:fld>
            <a:endParaRPr lang="en-US" dirty="0"/>
          </a:p>
        </p:txBody>
      </p:sp>
      <p:sp>
        <p:nvSpPr>
          <p:cNvPr id="3" name="Content Placeholder 2"/>
          <p:cNvSpPr>
            <a:spLocks noGrp="1"/>
          </p:cNvSpPr>
          <p:nvPr>
            <p:ph sz="quarter" idx="1"/>
          </p:nvPr>
        </p:nvSpPr>
        <p:spPr/>
        <p:txBody>
          <a:bodyPr>
            <a:normAutofit fontScale="92500" lnSpcReduction="10000"/>
          </a:bodyPr>
          <a:lstStyle/>
          <a:p>
            <a:pPr marL="420624" indent="-384048" eaLnBrk="1" fontAlgn="auto" hangingPunct="1">
              <a:spcBef>
                <a:spcPts val="580"/>
              </a:spcBef>
              <a:spcAft>
                <a:spcPts val="0"/>
              </a:spcAft>
              <a:buFont typeface="Wingdings 2"/>
              <a:buChar char=""/>
              <a:defRPr/>
            </a:pPr>
            <a:r>
              <a:rPr lang="en-US" dirty="0" smtClean="0"/>
              <a:t>AARP The Magazine (Sept/Oct issue)</a:t>
            </a:r>
          </a:p>
          <a:p>
            <a:pPr marL="722376" lvl="1" indent="-274320" eaLnBrk="1" fontAlgn="auto" hangingPunct="1">
              <a:spcBef>
                <a:spcPts val="370"/>
              </a:spcBef>
              <a:spcAft>
                <a:spcPts val="0"/>
              </a:spcAft>
              <a:buFont typeface="Wingdings 2"/>
              <a:buChar char=""/>
              <a:defRPr/>
            </a:pPr>
            <a:r>
              <a:rPr lang="en-US" dirty="0" smtClean="0"/>
              <a:t>Inkjet message on President’s Page</a:t>
            </a:r>
          </a:p>
          <a:p>
            <a:pPr marL="1005840" lvl="2" indent="-256032" eaLnBrk="1" fontAlgn="auto" hangingPunct="1">
              <a:spcBef>
                <a:spcPts val="370"/>
              </a:spcBef>
              <a:spcAft>
                <a:spcPts val="0"/>
              </a:spcAft>
              <a:buClr>
                <a:schemeClr val="accent1">
                  <a:tint val="60000"/>
                </a:schemeClr>
              </a:buClr>
              <a:buFont typeface="Arial"/>
              <a:buChar char="○"/>
              <a:defRPr/>
            </a:pPr>
            <a:r>
              <a:rPr lang="en-US" dirty="0" smtClean="0"/>
              <a:t>Hits 22 million member households’ mailboxes July 24-Sept 24</a:t>
            </a:r>
          </a:p>
          <a:p>
            <a:pPr marL="420624" indent="-384048" eaLnBrk="1" fontAlgn="auto" hangingPunct="1">
              <a:spcBef>
                <a:spcPts val="580"/>
              </a:spcBef>
              <a:spcAft>
                <a:spcPts val="0"/>
              </a:spcAft>
              <a:buFont typeface="Wingdings 2"/>
              <a:buChar char=""/>
              <a:defRPr/>
            </a:pPr>
            <a:r>
              <a:rPr lang="en-US" dirty="0" smtClean="0"/>
              <a:t>AARP The Magazine  (Nov/Dec issue)</a:t>
            </a:r>
          </a:p>
          <a:p>
            <a:pPr marL="722376" lvl="1" indent="-274320" eaLnBrk="1" fontAlgn="auto" hangingPunct="1">
              <a:spcBef>
                <a:spcPts val="370"/>
              </a:spcBef>
              <a:spcAft>
                <a:spcPts val="0"/>
              </a:spcAft>
              <a:buFont typeface="Wingdings 2"/>
              <a:buChar char=""/>
              <a:defRPr/>
            </a:pPr>
            <a:r>
              <a:rPr lang="en-US" dirty="0" smtClean="0"/>
              <a:t>Ad in back of issue</a:t>
            </a:r>
          </a:p>
          <a:p>
            <a:pPr marL="722376" lvl="1" indent="-274320" eaLnBrk="1" fontAlgn="auto" hangingPunct="1">
              <a:spcBef>
                <a:spcPts val="370"/>
              </a:spcBef>
              <a:spcAft>
                <a:spcPts val="0"/>
              </a:spcAft>
              <a:buFont typeface="Wingdings 2"/>
              <a:buChar char=""/>
              <a:defRPr/>
            </a:pPr>
            <a:r>
              <a:rPr lang="en-US" dirty="0" smtClean="0"/>
              <a:t>Hits 22 million members’ mailboxes Sept 24-Nov 27</a:t>
            </a:r>
          </a:p>
          <a:p>
            <a:pPr marL="420624" indent="-384048" eaLnBrk="1" fontAlgn="auto" hangingPunct="1">
              <a:spcBef>
                <a:spcPts val="580"/>
              </a:spcBef>
              <a:spcAft>
                <a:spcPts val="0"/>
              </a:spcAft>
              <a:buFont typeface="Wingdings 2"/>
              <a:buChar char=""/>
              <a:defRPr/>
            </a:pPr>
            <a:r>
              <a:rPr lang="en-US" dirty="0" smtClean="0"/>
              <a:t>AARP Bulletin (goes to 22 million member households Oct or Nov) – small article </a:t>
            </a:r>
          </a:p>
          <a:p>
            <a:pPr marL="420624" indent="-384048" eaLnBrk="1" fontAlgn="auto" hangingPunct="1">
              <a:spcBef>
                <a:spcPts val="580"/>
              </a:spcBef>
              <a:spcAft>
                <a:spcPts val="0"/>
              </a:spcAft>
              <a:buFont typeface="Wingdings 2"/>
              <a:buChar char=""/>
              <a:defRPr/>
            </a:pPr>
            <a:r>
              <a:rPr lang="en-US" dirty="0" smtClean="0"/>
              <a:t>AARP Viva (bilingual English-Spanish Magazine fall issue) – small article with a Tax-Aide volunteer quote</a:t>
            </a:r>
          </a:p>
          <a:p>
            <a:pPr marL="420624" indent="-384048" eaLnBrk="1" fontAlgn="auto" hangingPunct="1">
              <a:spcBef>
                <a:spcPts val="580"/>
              </a:spcBef>
              <a:spcAft>
                <a:spcPts val="0"/>
              </a:spcAft>
              <a:buFont typeface="Wingdings 2"/>
              <a:buChar char=""/>
              <a:defRPr/>
            </a:pPr>
            <a:r>
              <a:rPr lang="en-US" dirty="0" smtClean="0"/>
              <a:t>Article in AARP Foundation’s </a:t>
            </a:r>
            <a:r>
              <a:rPr lang="en-US" b="1" dirty="0" smtClean="0"/>
              <a:t>To Serve </a:t>
            </a:r>
            <a:r>
              <a:rPr lang="en-US" dirty="0" smtClean="0"/>
              <a:t>newsletter goes to 300,000 donors</a:t>
            </a:r>
          </a:p>
          <a:p>
            <a:pPr marL="722376" lvl="1" indent="-274320" eaLnBrk="1" fontAlgn="auto" hangingPunct="1">
              <a:spcBef>
                <a:spcPts val="370"/>
              </a:spcBef>
              <a:spcAft>
                <a:spcPts val="0"/>
              </a:spcAft>
              <a:buFont typeface="Wingdings 2"/>
              <a:buChar char=""/>
              <a:defRPr/>
            </a:pPr>
            <a:endParaRPr lang="en-US" dirty="0"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smtClean="0"/>
              <a:t>National Recruiting Activities</a:t>
            </a:r>
          </a:p>
        </p:txBody>
      </p:sp>
      <p:sp>
        <p:nvSpPr>
          <p:cNvPr id="47107" name="Footer Placeholder 3"/>
          <p:cNvSpPr>
            <a:spLocks noGrp="1"/>
          </p:cNvSpPr>
          <p:nvPr>
            <p:ph type="ftr" sz="quarter" idx="11"/>
          </p:nvPr>
        </p:nvSpPr>
        <p:spPr bwMode="auto">
          <a:xfrm>
            <a:off x="57912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267200" y="6210300"/>
            <a:ext cx="838200" cy="457200"/>
          </a:xfrm>
        </p:spPr>
        <p:txBody>
          <a:bodyPr/>
          <a:lstStyle/>
          <a:p>
            <a:pPr>
              <a:defRPr/>
            </a:pPr>
            <a:fld id="{EA9C3D84-05B2-4CF9-B171-56C34B63BB8D}" type="slidenum">
              <a:rPr lang="en-US"/>
              <a:pPr>
                <a:defRPr/>
              </a:pPr>
              <a:t>38</a:t>
            </a:fld>
            <a:endParaRPr lang="en-US" dirty="0"/>
          </a:p>
        </p:txBody>
      </p:sp>
      <p:sp>
        <p:nvSpPr>
          <p:cNvPr id="3" name="Content Placeholder 2"/>
          <p:cNvSpPr>
            <a:spLocks noGrp="1"/>
          </p:cNvSpPr>
          <p:nvPr>
            <p:ph sz="quarter" idx="1"/>
          </p:nvPr>
        </p:nvSpPr>
        <p:spPr/>
        <p:txBody>
          <a:bodyPr>
            <a:normAutofit lnSpcReduction="10000"/>
          </a:bodyPr>
          <a:lstStyle/>
          <a:p>
            <a:pPr marL="420624" indent="-384048" eaLnBrk="1" fontAlgn="auto" hangingPunct="1">
              <a:spcBef>
                <a:spcPts val="580"/>
              </a:spcBef>
              <a:spcAft>
                <a:spcPts val="0"/>
              </a:spcAft>
              <a:buFont typeface="Wingdings 2"/>
              <a:buChar char=""/>
              <a:defRPr/>
            </a:pPr>
            <a:r>
              <a:rPr lang="en-US" dirty="0" smtClean="0"/>
              <a:t>Article in fall Natl Retired Teachers Assn newsletter to 32,000 chapters</a:t>
            </a:r>
          </a:p>
          <a:p>
            <a:pPr marL="420624" indent="-384048" eaLnBrk="1" fontAlgn="auto" hangingPunct="1">
              <a:spcBef>
                <a:spcPts val="580"/>
              </a:spcBef>
              <a:spcAft>
                <a:spcPts val="0"/>
              </a:spcAft>
              <a:buFont typeface="Wingdings 2"/>
              <a:buChar char=""/>
              <a:defRPr/>
            </a:pPr>
            <a:r>
              <a:rPr lang="en-US" dirty="0" smtClean="0"/>
              <a:t>Many AARP web pages in Aug – Dec</a:t>
            </a:r>
          </a:p>
          <a:p>
            <a:pPr marL="420624" indent="-384048" eaLnBrk="1" fontAlgn="auto" hangingPunct="1">
              <a:spcBef>
                <a:spcPts val="580"/>
              </a:spcBef>
              <a:spcAft>
                <a:spcPts val="0"/>
              </a:spcAft>
              <a:buFont typeface="Wingdings 2"/>
              <a:buChar char=""/>
              <a:defRPr/>
            </a:pPr>
            <a:r>
              <a:rPr lang="en-US" dirty="0" smtClean="0"/>
              <a:t>Press release in English and Spanish goes to ASD-Communications in fall for distribution to state/local papers </a:t>
            </a:r>
          </a:p>
          <a:p>
            <a:pPr marL="420624" indent="-384048" eaLnBrk="1" fontAlgn="auto" hangingPunct="1">
              <a:spcBef>
                <a:spcPts val="580"/>
              </a:spcBef>
              <a:spcAft>
                <a:spcPts val="0"/>
              </a:spcAft>
              <a:buFont typeface="Wingdings 2"/>
              <a:buChar char=""/>
              <a:defRPr/>
            </a:pPr>
            <a:r>
              <a:rPr lang="en-US" dirty="0" smtClean="0"/>
              <a:t>Matt Release with guaranteed placement to small weekly/monthly newspapers sent in fall – good coverage for rural areas</a:t>
            </a:r>
          </a:p>
          <a:p>
            <a:pPr marL="420624" indent="-384048" eaLnBrk="1" fontAlgn="auto" hangingPunct="1">
              <a:spcBef>
                <a:spcPts val="580"/>
              </a:spcBef>
              <a:spcAft>
                <a:spcPts val="0"/>
              </a:spcAft>
              <a:buFont typeface="Wingdings 2"/>
              <a:buChar char=""/>
              <a:defRPr/>
            </a:pPr>
            <a:r>
              <a:rPr lang="en-US" dirty="0" smtClean="0"/>
              <a:t>Using Facebook and Twitter for general announcements and location specific appeals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ubtitle 1"/>
          <p:cNvSpPr>
            <a:spLocks noGrp="1"/>
          </p:cNvSpPr>
          <p:nvPr>
            <p:ph type="subTitle" idx="1"/>
          </p:nvPr>
        </p:nvSpPr>
        <p:spPr/>
        <p:txBody>
          <a:bodyPr/>
          <a:lstStyle/>
          <a:p>
            <a:pPr eaLnBrk="1" hangingPunct="1"/>
            <a:r>
              <a:rPr lang="en-US" smtClean="0"/>
              <a:t>Megan Morris—PCS Hawaii</a:t>
            </a:r>
          </a:p>
          <a:p>
            <a:pPr eaLnBrk="1" hangingPunct="1"/>
            <a:r>
              <a:rPr lang="en-US" smtClean="0"/>
              <a:t>Nancy St. Laurent – PCS Nebraska and Pennsylvania</a:t>
            </a:r>
          </a:p>
          <a:p>
            <a:pPr eaLnBrk="1" hangingPunct="1"/>
            <a:endParaRPr lang="en-US" smtClean="0"/>
          </a:p>
        </p:txBody>
      </p:sp>
      <p:sp>
        <p:nvSpPr>
          <p:cNvPr id="11267" name="Footer Placeholder 2"/>
          <p:cNvSpPr>
            <a:spLocks noGrp="1"/>
          </p:cNvSpPr>
          <p:nvPr>
            <p:ph type="ftr" sz="quarter" idx="11"/>
          </p:nvPr>
        </p:nvSpPr>
        <p:spPr bwMode="auto">
          <a:xfrm>
            <a:off x="57150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4" name="Slide Number Placeholder 3"/>
          <p:cNvSpPr>
            <a:spLocks noGrp="1"/>
          </p:cNvSpPr>
          <p:nvPr>
            <p:ph type="sldNum" sz="quarter" idx="12"/>
          </p:nvPr>
        </p:nvSpPr>
        <p:spPr/>
        <p:txBody>
          <a:bodyPr/>
          <a:lstStyle/>
          <a:p>
            <a:pPr>
              <a:defRPr/>
            </a:pPr>
            <a:r>
              <a:rPr lang="en-US" dirty="0"/>
              <a:t>4</a:t>
            </a:r>
          </a:p>
        </p:txBody>
      </p:sp>
      <p:sp>
        <p:nvSpPr>
          <p:cNvPr id="11269" name="Title 4"/>
          <p:cNvSpPr>
            <a:spLocks noGrp="1"/>
          </p:cNvSpPr>
          <p:nvPr>
            <p:ph type="ctrTitle"/>
          </p:nvPr>
        </p:nvSpPr>
        <p:spPr>
          <a:xfrm>
            <a:off x="457200" y="1506538"/>
            <a:ext cx="8229600" cy="1470025"/>
          </a:xfrm>
        </p:spPr>
        <p:txBody>
          <a:bodyPr/>
          <a:lstStyle/>
          <a:p>
            <a:pPr eaLnBrk="1" hangingPunct="1"/>
            <a:r>
              <a:rPr smtClean="0"/>
              <a:t>PCS Facilitators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eaLnBrk="1" fontAlgn="auto" hangingPunct="1">
              <a:spcAft>
                <a:spcPts val="0"/>
              </a:spcAft>
              <a:defRPr/>
            </a:pPr>
            <a:r>
              <a:rPr lang="en-US" dirty="0" smtClean="0">
                <a:solidFill>
                  <a:srgbClr val="FF0000"/>
                </a:solidFill>
              </a:rPr>
              <a:t>National Office Efforts with</a:t>
            </a:r>
            <a:br>
              <a:rPr lang="en-US" dirty="0" smtClean="0">
                <a:solidFill>
                  <a:srgbClr val="FF0000"/>
                </a:solidFill>
              </a:rPr>
            </a:br>
            <a:r>
              <a:rPr lang="en-US" dirty="0" smtClean="0">
                <a:solidFill>
                  <a:srgbClr val="FF0000"/>
                </a:solidFill>
              </a:rPr>
              <a:t> State programs </a:t>
            </a:r>
            <a:endParaRPr lang="en-US" dirty="0">
              <a:solidFill>
                <a:srgbClr val="FF0000"/>
              </a:solidFill>
            </a:endParaRPr>
          </a:p>
        </p:txBody>
      </p:sp>
      <p:sp>
        <p:nvSpPr>
          <p:cNvPr id="48131" name="Footer Placeholder 6"/>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495800" y="6210300"/>
            <a:ext cx="762000" cy="457200"/>
          </a:xfrm>
        </p:spPr>
        <p:txBody>
          <a:bodyPr/>
          <a:lstStyle/>
          <a:p>
            <a:pPr>
              <a:defRPr/>
            </a:pPr>
            <a:fld id="{E0CA422D-D79C-4BA9-A36A-D8A0957FBC3C}" type="slidenum">
              <a:rPr lang="en-US"/>
              <a:pPr>
                <a:defRPr/>
              </a:pPr>
              <a:t>39</a:t>
            </a:fld>
            <a:endParaRPr lang="en-US" dirty="0"/>
          </a:p>
        </p:txBody>
      </p:sp>
      <p:sp>
        <p:nvSpPr>
          <p:cNvPr id="48133" name="Content Placeholder 2"/>
          <p:cNvSpPr>
            <a:spLocks noGrp="1"/>
          </p:cNvSpPr>
          <p:nvPr>
            <p:ph sz="quarter" idx="1"/>
          </p:nvPr>
        </p:nvSpPr>
        <p:spPr>
          <a:xfrm>
            <a:off x="914400" y="2286000"/>
            <a:ext cx="7772400" cy="3733800"/>
          </a:xfrm>
        </p:spPr>
        <p:txBody>
          <a:bodyPr/>
          <a:lstStyle/>
          <a:p>
            <a:pPr eaLnBrk="1" hangingPunct="1"/>
            <a:r>
              <a:rPr lang="en-US" smtClean="0"/>
              <a:t>Email Blasts to AARP members where local programs in jeopardy of closing or where there is a special effort to recruit volunteers, such as a diversity focus.</a:t>
            </a:r>
          </a:p>
          <a:p>
            <a:pPr eaLnBrk="1" hangingPunct="1">
              <a:buFont typeface="Wingdings 2" pitchFamily="18" charset="2"/>
              <a:buNone/>
            </a:pPr>
            <a:endParaRPr lang="en-US" smtClean="0"/>
          </a:p>
          <a:p>
            <a:pPr eaLnBrk="1" hangingPunct="1"/>
            <a:r>
              <a:rPr lang="en-US" smtClean="0"/>
              <a:t>Appeals to AARP members in specific geographic areas through AARP’s Call Center.</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5"/>
          <p:cNvSpPr>
            <a:spLocks noGrp="1"/>
          </p:cNvSpPr>
          <p:nvPr>
            <p:ph type="title"/>
          </p:nvPr>
        </p:nvSpPr>
        <p:spPr>
          <a:xfrm>
            <a:off x="457200" y="274638"/>
            <a:ext cx="8686800" cy="1143000"/>
          </a:xfrm>
        </p:spPr>
        <p:txBody>
          <a:bodyPr/>
          <a:lstStyle/>
          <a:p>
            <a:pPr eaLnBrk="1" hangingPunct="1"/>
            <a:r>
              <a:rPr lang="en-US" smtClean="0"/>
              <a:t>AARP Brand Ads in National Magazines </a:t>
            </a:r>
          </a:p>
        </p:txBody>
      </p:sp>
      <p:sp>
        <p:nvSpPr>
          <p:cNvPr id="49155" name="Footer Placeholder 3"/>
          <p:cNvSpPr>
            <a:spLocks noGrp="1"/>
          </p:cNvSpPr>
          <p:nvPr>
            <p:ph type="ftr" sz="quarter" idx="11"/>
          </p:nvPr>
        </p:nvSpPr>
        <p:spPr bwMode="auto">
          <a:xfrm>
            <a:off x="5715000" y="6096000"/>
            <a:ext cx="3429000" cy="457200"/>
          </a:xfrm>
          <a:noFill/>
          <a:ln>
            <a:miter lim="800000"/>
            <a:headEnd/>
            <a:tailEnd/>
          </a:ln>
        </p:spPr>
        <p:txBody>
          <a:bodyPr vert="horz" wrap="square" lIns="91440" tIns="45720" rIns="91440" bIns="45720" numCol="1" compatLnSpc="1">
            <a:prstTxWarp prst="textNoShape">
              <a:avLst/>
            </a:prstTxWarp>
          </a:bodyPr>
          <a:lstStyle/>
          <a:p>
            <a:r>
              <a:rPr lang="en-US" smtClean="0"/>
              <a:t>     New PCS Training - July 27-29, 2011</a:t>
            </a:r>
          </a:p>
        </p:txBody>
      </p:sp>
      <p:sp>
        <p:nvSpPr>
          <p:cNvPr id="5" name="Slide Number Placeholder 4"/>
          <p:cNvSpPr>
            <a:spLocks noGrp="1"/>
          </p:cNvSpPr>
          <p:nvPr>
            <p:ph type="sldNum" sz="quarter" idx="12"/>
          </p:nvPr>
        </p:nvSpPr>
        <p:spPr>
          <a:xfrm>
            <a:off x="4191000" y="6172200"/>
            <a:ext cx="762000" cy="457200"/>
          </a:xfrm>
        </p:spPr>
        <p:txBody>
          <a:bodyPr/>
          <a:lstStyle/>
          <a:p>
            <a:pPr>
              <a:defRPr/>
            </a:pPr>
            <a:fld id="{4C92C4F4-2E56-4E6B-9055-35EE255F740C}" type="slidenum">
              <a:rPr lang="en-US"/>
              <a:pPr>
                <a:defRPr/>
              </a:pPr>
              <a:t>40</a:t>
            </a:fld>
            <a:endParaRPr lang="en-US" dirty="0"/>
          </a:p>
        </p:txBody>
      </p:sp>
      <p:grpSp>
        <p:nvGrpSpPr>
          <p:cNvPr id="49157" name="Group 6"/>
          <p:cNvGrpSpPr>
            <a:grpSpLocks/>
          </p:cNvGrpSpPr>
          <p:nvPr/>
        </p:nvGrpSpPr>
        <p:grpSpPr bwMode="auto">
          <a:xfrm>
            <a:off x="1524000" y="1905000"/>
            <a:ext cx="5181600" cy="4078288"/>
            <a:chOff x="1219200" y="990600"/>
            <a:chExt cx="6980238" cy="5463550"/>
          </a:xfrm>
        </p:grpSpPr>
        <p:grpSp>
          <p:nvGrpSpPr>
            <p:cNvPr id="49158" name="Group 28"/>
            <p:cNvGrpSpPr>
              <a:grpSpLocks/>
            </p:cNvGrpSpPr>
            <p:nvPr/>
          </p:nvGrpSpPr>
          <p:grpSpPr bwMode="auto">
            <a:xfrm>
              <a:off x="1524000" y="5380038"/>
              <a:ext cx="6675438" cy="457200"/>
              <a:chOff x="1524000" y="5380266"/>
              <a:chExt cx="6675120" cy="457200"/>
            </a:xfrm>
          </p:grpSpPr>
          <p:cxnSp>
            <p:nvCxnSpPr>
              <p:cNvPr id="18" name="Straight Connector 17"/>
              <p:cNvCxnSpPr/>
              <p:nvPr/>
            </p:nvCxnSpPr>
            <p:spPr>
              <a:xfrm>
                <a:off x="1525014" y="5837628"/>
                <a:ext cx="6674106"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1905849" y="5609006"/>
                <a:ext cx="457246"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3582395" y="5609006"/>
                <a:ext cx="457246"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410771" y="5609006"/>
                <a:ext cx="457246"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7162162" y="5609006"/>
                <a:ext cx="457246" cy="0"/>
              </a:xfrm>
              <a:prstGeom prst="line">
                <a:avLst/>
              </a:prstGeom>
              <a:ln w="57150"/>
            </p:spPr>
            <p:style>
              <a:lnRef idx="1">
                <a:schemeClr val="accent1"/>
              </a:lnRef>
              <a:fillRef idx="0">
                <a:schemeClr val="accent1"/>
              </a:fillRef>
              <a:effectRef idx="0">
                <a:schemeClr val="accent1"/>
              </a:effectRef>
              <a:fontRef idx="minor">
                <a:schemeClr val="tx1"/>
              </a:fontRef>
            </p:style>
          </p:cxnSp>
        </p:grpSp>
        <p:pic>
          <p:nvPicPr>
            <p:cNvPr id="9" name="Picture 2" descr="January 2010 Issue Cover"/>
            <p:cNvPicPr>
              <a:picLocks noChangeAspect="1" noChangeArrowheads="1"/>
            </p:cNvPicPr>
            <p:nvPr/>
          </p:nvPicPr>
          <p:blipFill>
            <a:blip r:embed="rId2" cstate="print"/>
            <a:srcRect/>
            <a:stretch>
              <a:fillRect/>
            </a:stretch>
          </p:blipFill>
          <p:spPr bwMode="auto">
            <a:xfrm>
              <a:off x="3428326" y="4284893"/>
              <a:ext cx="812650" cy="1097389"/>
            </a:xfrm>
            <a:prstGeom prst="rect">
              <a:avLst/>
            </a:prstGeom>
            <a:noFill/>
            <a:ln w="9525">
              <a:solidFill>
                <a:schemeClr val="accent1"/>
              </a:solidFill>
              <a:miter lim="800000"/>
              <a:headEnd/>
              <a:tailEnd/>
            </a:ln>
            <a:effectLst>
              <a:outerShdw blurRad="114300" dist="114300" dir="2700000" algn="ctr" rotWithShape="0">
                <a:srgbClr val="000000">
                  <a:alpha val="43137"/>
                </a:srgbClr>
              </a:outerShdw>
            </a:effectLst>
          </p:spPr>
        </p:pic>
        <p:pic>
          <p:nvPicPr>
            <p:cNvPr id="10" name="Picture 9" descr="http://t1.gstatic.com/images?q=tbn:vSNNFdjZwk3roM:http://www.mediabistro.com/fishbowlny/original/readers%2Bdigest-new.jpg">
              <a:hlinkClick r:id="rId3"/>
            </p:cNvPr>
            <p:cNvPicPr>
              <a:picLocks noChangeAspect="1" noChangeArrowheads="1"/>
            </p:cNvPicPr>
            <p:nvPr/>
          </p:nvPicPr>
          <p:blipFill>
            <a:blip r:embed="rId4" cstate="print"/>
            <a:srcRect/>
            <a:stretch>
              <a:fillRect/>
            </a:stretch>
          </p:blipFill>
          <p:spPr bwMode="auto">
            <a:xfrm>
              <a:off x="7010402" y="4312540"/>
              <a:ext cx="784850" cy="1097389"/>
            </a:xfrm>
            <a:prstGeom prst="rect">
              <a:avLst/>
            </a:prstGeom>
            <a:noFill/>
            <a:ln w="9525">
              <a:solidFill>
                <a:schemeClr val="accent1"/>
              </a:solidFill>
              <a:miter lim="800000"/>
              <a:headEnd/>
              <a:tailEnd/>
            </a:ln>
            <a:effectLst>
              <a:outerShdw blurRad="114300" dist="114300" dir="2700000" algn="ctr" rotWithShape="0">
                <a:srgbClr val="000000">
                  <a:alpha val="43137"/>
                </a:srgbClr>
              </a:outerShdw>
            </a:effectLst>
          </p:spPr>
        </p:pic>
        <p:pic>
          <p:nvPicPr>
            <p:cNvPr id="11" name="Picture 4" descr="January/February 2010 Cover"/>
            <p:cNvPicPr>
              <a:picLocks noChangeAspect="1" noChangeArrowheads="1"/>
            </p:cNvPicPr>
            <p:nvPr/>
          </p:nvPicPr>
          <p:blipFill>
            <a:blip r:embed="rId5" cstate="print"/>
            <a:srcRect/>
            <a:stretch>
              <a:fillRect/>
            </a:stretch>
          </p:blipFill>
          <p:spPr bwMode="auto">
            <a:xfrm>
              <a:off x="1691821" y="4284893"/>
              <a:ext cx="823342" cy="1097389"/>
            </a:xfrm>
            <a:prstGeom prst="rect">
              <a:avLst/>
            </a:prstGeom>
            <a:noFill/>
            <a:ln w="9525">
              <a:noFill/>
              <a:miter lim="800000"/>
              <a:headEnd/>
              <a:tailEnd/>
            </a:ln>
            <a:effectLst>
              <a:outerShdw blurRad="114300" dist="114300" dir="2700000" algn="ctr" rotWithShape="0">
                <a:srgbClr val="000000">
                  <a:alpha val="43137"/>
                </a:srgbClr>
              </a:outerShdw>
            </a:effectLst>
          </p:spPr>
        </p:pic>
        <p:pic>
          <p:nvPicPr>
            <p:cNvPr id="12" name="Picture 6" descr="December 14, 2009">
              <a:hlinkClick r:id="rId6"/>
            </p:cNvPr>
            <p:cNvPicPr>
              <a:picLocks noChangeAspect="1" noChangeArrowheads="1"/>
            </p:cNvPicPr>
            <p:nvPr/>
          </p:nvPicPr>
          <p:blipFill>
            <a:blip r:embed="rId7" cstate="print"/>
            <a:srcRect/>
            <a:stretch>
              <a:fillRect/>
            </a:stretch>
          </p:blipFill>
          <p:spPr bwMode="auto">
            <a:xfrm>
              <a:off x="5207603" y="4282766"/>
              <a:ext cx="812650" cy="1097389"/>
            </a:xfrm>
            <a:prstGeom prst="rect">
              <a:avLst/>
            </a:prstGeom>
            <a:noFill/>
            <a:ln w="9525">
              <a:noFill/>
              <a:miter lim="800000"/>
              <a:headEnd/>
              <a:tailEnd/>
            </a:ln>
            <a:effectLst>
              <a:outerShdw blurRad="114300" dist="114300" dir="2700000" algn="ctr" rotWithShape="0">
                <a:srgbClr val="000000">
                  <a:alpha val="43137"/>
                </a:srgbClr>
              </a:outerShdw>
            </a:effectLst>
          </p:spPr>
        </p:pic>
        <p:sp>
          <p:nvSpPr>
            <p:cNvPr id="49163" name="TextBox 12"/>
            <p:cNvSpPr txBox="1">
              <a:spLocks noChangeArrowheads="1"/>
            </p:cNvSpPr>
            <p:nvPr/>
          </p:nvSpPr>
          <p:spPr bwMode="auto">
            <a:xfrm>
              <a:off x="5105401" y="5876924"/>
              <a:ext cx="990599" cy="577226"/>
            </a:xfrm>
            <a:prstGeom prst="rect">
              <a:avLst/>
            </a:prstGeom>
            <a:noFill/>
            <a:ln w="9525">
              <a:noFill/>
              <a:miter lim="800000"/>
              <a:headEnd/>
              <a:tailEnd/>
            </a:ln>
          </p:spPr>
          <p:txBody>
            <a:bodyPr>
              <a:spAutoFit/>
            </a:bodyPr>
            <a:lstStyle/>
            <a:p>
              <a:pPr algn="ctr"/>
              <a:r>
                <a:rPr lang="en-US" sz="1100"/>
                <a:t>6/7, 6/28 &amp; 8/9</a:t>
              </a:r>
            </a:p>
          </p:txBody>
        </p:sp>
        <p:sp>
          <p:nvSpPr>
            <p:cNvPr id="14" name="TextBox 13"/>
            <p:cNvSpPr txBox="1"/>
            <p:nvPr/>
          </p:nvSpPr>
          <p:spPr>
            <a:xfrm>
              <a:off x="1219200" y="5867175"/>
              <a:ext cx="1847710" cy="557201"/>
            </a:xfrm>
            <a:prstGeom prst="rect">
              <a:avLst/>
            </a:prstGeom>
            <a:noFill/>
          </p:spPr>
          <p:txBody>
            <a:bodyPr>
              <a:spAutoFit/>
            </a:bodyPr>
            <a:lstStyle/>
            <a:p>
              <a:pPr algn="ctr" fontAlgn="auto">
                <a:spcBef>
                  <a:spcPts val="0"/>
                </a:spcBef>
                <a:spcAft>
                  <a:spcPts val="0"/>
                </a:spcAft>
                <a:defRPr/>
              </a:pPr>
              <a:r>
                <a:rPr lang="en-US" sz="1050" dirty="0">
                  <a:latin typeface="+mn-lt"/>
                </a:rPr>
                <a:t>July/August Issue</a:t>
              </a:r>
            </a:p>
            <a:p>
              <a:pPr algn="ctr" fontAlgn="auto">
                <a:spcBef>
                  <a:spcPts val="0"/>
                </a:spcBef>
                <a:spcAft>
                  <a:spcPts val="0"/>
                </a:spcAft>
                <a:defRPr/>
              </a:pPr>
              <a:r>
                <a:rPr lang="en-US" sz="1050" dirty="0">
                  <a:latin typeface="+mn-lt"/>
                </a:rPr>
                <a:t>(on sale 6/15)</a:t>
              </a:r>
            </a:p>
          </p:txBody>
        </p:sp>
        <p:sp>
          <p:nvSpPr>
            <p:cNvPr id="49165" name="TextBox 14"/>
            <p:cNvSpPr txBox="1">
              <a:spLocks noChangeArrowheads="1"/>
            </p:cNvSpPr>
            <p:nvPr/>
          </p:nvSpPr>
          <p:spPr bwMode="auto">
            <a:xfrm>
              <a:off x="3066911" y="5867399"/>
              <a:ext cx="1581290" cy="535996"/>
            </a:xfrm>
            <a:prstGeom prst="rect">
              <a:avLst/>
            </a:prstGeom>
            <a:noFill/>
            <a:ln w="9525">
              <a:noFill/>
              <a:miter lim="800000"/>
              <a:headEnd/>
              <a:tailEnd/>
            </a:ln>
          </p:spPr>
          <p:txBody>
            <a:bodyPr>
              <a:spAutoFit/>
            </a:bodyPr>
            <a:lstStyle/>
            <a:p>
              <a:pPr algn="ctr"/>
              <a:r>
                <a:rPr lang="en-US" sz="1000"/>
                <a:t>September Issue</a:t>
              </a:r>
            </a:p>
            <a:p>
              <a:pPr algn="ctr"/>
              <a:r>
                <a:rPr lang="en-US" sz="1000"/>
                <a:t>(on sale 8/31)</a:t>
              </a:r>
            </a:p>
          </p:txBody>
        </p:sp>
        <p:sp>
          <p:nvSpPr>
            <p:cNvPr id="49166" name="TextBox 15"/>
            <p:cNvSpPr txBox="1">
              <a:spLocks noChangeArrowheads="1"/>
            </p:cNvSpPr>
            <p:nvPr/>
          </p:nvSpPr>
          <p:spPr bwMode="auto">
            <a:xfrm>
              <a:off x="6762330" y="5867399"/>
              <a:ext cx="1314870" cy="535996"/>
            </a:xfrm>
            <a:prstGeom prst="rect">
              <a:avLst/>
            </a:prstGeom>
            <a:noFill/>
            <a:ln w="9525">
              <a:noFill/>
              <a:miter lim="800000"/>
              <a:headEnd/>
              <a:tailEnd/>
            </a:ln>
          </p:spPr>
          <p:txBody>
            <a:bodyPr>
              <a:spAutoFit/>
            </a:bodyPr>
            <a:lstStyle/>
            <a:p>
              <a:pPr algn="ctr"/>
              <a:r>
                <a:rPr lang="en-US" sz="1000"/>
                <a:t>August Issue</a:t>
              </a:r>
            </a:p>
            <a:p>
              <a:pPr algn="ctr"/>
              <a:r>
                <a:rPr lang="en-US" sz="1000"/>
                <a:t>(on sale 7/20)</a:t>
              </a:r>
            </a:p>
          </p:txBody>
        </p:sp>
        <p:pic>
          <p:nvPicPr>
            <p:cNvPr id="17" name="Picture 16" descr="ARPCOR10022_460L_8x10d5_HR.jpg"/>
            <p:cNvPicPr>
              <a:picLocks noChangeAspect="1"/>
            </p:cNvPicPr>
            <p:nvPr/>
          </p:nvPicPr>
          <p:blipFill>
            <a:blip r:embed="rId8" cstate="print"/>
            <a:stretch>
              <a:fillRect/>
            </a:stretch>
          </p:blipFill>
          <p:spPr>
            <a:xfrm>
              <a:off x="3353476" y="990600"/>
              <a:ext cx="2322469" cy="3047594"/>
            </a:xfrm>
            <a:prstGeom prst="rect">
              <a:avLst/>
            </a:prstGeom>
            <a:ln>
              <a:solidFill>
                <a:schemeClr val="tx1"/>
              </a:solidFill>
            </a:ln>
            <a:effectLst>
              <a:outerShdw blurRad="190500" dist="228600" dir="2700000" algn="tl" rotWithShape="0">
                <a:prstClr val="black">
                  <a:alpha val="40000"/>
                </a:prstClr>
              </a:outerShdw>
            </a:effectLst>
          </p:spPr>
        </p:pic>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lgn="ctr" eaLnBrk="1" hangingPunct="1"/>
            <a:r>
              <a:rPr lang="en-US" sz="3200" smtClean="0"/>
              <a:t>AARP’s Volunteer Effort:  </a:t>
            </a:r>
            <a:br>
              <a:rPr lang="en-US" sz="3200" smtClean="0"/>
            </a:br>
            <a:r>
              <a:rPr lang="en-US" sz="3200" smtClean="0">
                <a:solidFill>
                  <a:srgbClr val="FF0000"/>
                </a:solidFill>
              </a:rPr>
              <a:t>Create the Good </a:t>
            </a:r>
            <a:br>
              <a:rPr lang="en-US" sz="3200" smtClean="0">
                <a:solidFill>
                  <a:srgbClr val="FF0000"/>
                </a:solidFill>
              </a:rPr>
            </a:br>
            <a:r>
              <a:rPr lang="en-US" sz="2000" smtClean="0">
                <a:solidFill>
                  <a:srgbClr val="FF0000"/>
                </a:solidFill>
                <a:hlinkClick r:id="rId2"/>
              </a:rPr>
              <a:t>www.createthegood.org</a:t>
            </a:r>
            <a:r>
              <a:rPr lang="en-US" sz="2000" smtClean="0">
                <a:solidFill>
                  <a:srgbClr val="FF0000"/>
                </a:solidFill>
              </a:rPr>
              <a:t> </a:t>
            </a:r>
          </a:p>
        </p:txBody>
      </p:sp>
      <p:sp>
        <p:nvSpPr>
          <p:cNvPr id="50179" name="Footer Placeholder 4"/>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267200" y="6210300"/>
            <a:ext cx="914400" cy="457200"/>
          </a:xfrm>
        </p:spPr>
        <p:txBody>
          <a:bodyPr/>
          <a:lstStyle/>
          <a:p>
            <a:pPr>
              <a:defRPr/>
            </a:pPr>
            <a:fld id="{9DBE401F-C828-45FB-B37F-48515C566D49}" type="slidenum">
              <a:rPr lang="en-US"/>
              <a:pPr>
                <a:defRPr/>
              </a:pPr>
              <a:t>41</a:t>
            </a:fld>
            <a:endParaRPr lang="en-US" dirty="0"/>
          </a:p>
        </p:txBody>
      </p:sp>
      <p:sp>
        <p:nvSpPr>
          <p:cNvPr id="3" name="Content Placeholder 2"/>
          <p:cNvSpPr>
            <a:spLocks noGrp="1"/>
          </p:cNvSpPr>
          <p:nvPr>
            <p:ph sz="quarter" idx="1"/>
          </p:nvPr>
        </p:nvSpPr>
        <p:spPr>
          <a:xfrm>
            <a:off x="457200" y="2362200"/>
            <a:ext cx="3657600" cy="3763963"/>
          </a:xfrm>
        </p:spPr>
        <p:txBody>
          <a:bodyPr>
            <a:normAutofit fontScale="62500" lnSpcReduction="20000"/>
          </a:bodyPr>
          <a:lstStyle/>
          <a:p>
            <a:pPr marL="420624" indent="-384048" eaLnBrk="1" fontAlgn="auto" hangingPunct="1">
              <a:spcBef>
                <a:spcPts val="580"/>
              </a:spcBef>
              <a:spcAft>
                <a:spcPts val="0"/>
              </a:spcAft>
              <a:buFont typeface="Wingdings 2"/>
              <a:buChar char=""/>
              <a:defRPr/>
            </a:pPr>
            <a:r>
              <a:rPr lang="en-US" dirty="0" smtClean="0"/>
              <a:t>1-800-Volunteer</a:t>
            </a:r>
          </a:p>
          <a:p>
            <a:pPr marL="420624" indent="-384048" eaLnBrk="1" fontAlgn="auto" hangingPunct="1">
              <a:spcBef>
                <a:spcPts val="580"/>
              </a:spcBef>
              <a:spcAft>
                <a:spcPts val="0"/>
              </a:spcAft>
              <a:buFont typeface="Wingdings 2"/>
              <a:buChar char=""/>
              <a:defRPr/>
            </a:pPr>
            <a:r>
              <a:rPr lang="en-US" dirty="0" smtClean="0"/>
              <a:t>1 Sky </a:t>
            </a:r>
          </a:p>
          <a:p>
            <a:pPr marL="420624" indent="-384048" eaLnBrk="1" fontAlgn="auto" hangingPunct="1">
              <a:spcBef>
                <a:spcPts val="580"/>
              </a:spcBef>
              <a:spcAft>
                <a:spcPts val="0"/>
              </a:spcAft>
              <a:buFont typeface="Wingdings 2"/>
              <a:buChar char=""/>
              <a:defRPr/>
            </a:pPr>
            <a:r>
              <a:rPr lang="en-US" dirty="0" smtClean="0"/>
              <a:t>AARP</a:t>
            </a:r>
          </a:p>
          <a:p>
            <a:pPr marL="420624" indent="-384048" eaLnBrk="1" fontAlgn="auto" hangingPunct="1">
              <a:spcBef>
                <a:spcPts val="580"/>
              </a:spcBef>
              <a:spcAft>
                <a:spcPts val="0"/>
              </a:spcAft>
              <a:buFont typeface="Wingdings 2"/>
              <a:buChar char=""/>
              <a:defRPr/>
            </a:pPr>
            <a:r>
              <a:rPr lang="en-US" dirty="0" smtClean="0"/>
              <a:t>AMERICAN RED CROSS</a:t>
            </a:r>
          </a:p>
          <a:p>
            <a:pPr marL="420624" indent="-384048" eaLnBrk="1" fontAlgn="auto" hangingPunct="1">
              <a:spcBef>
                <a:spcPts val="580"/>
              </a:spcBef>
              <a:spcAft>
                <a:spcPts val="0"/>
              </a:spcAft>
              <a:buFont typeface="Wingdings 2"/>
              <a:buChar char=""/>
              <a:defRPr/>
            </a:pPr>
            <a:r>
              <a:rPr lang="en-US" dirty="0" smtClean="0"/>
              <a:t>American Solutions for Winning the Future </a:t>
            </a:r>
          </a:p>
          <a:p>
            <a:pPr marL="420624" indent="-384048" eaLnBrk="1" fontAlgn="auto" hangingPunct="1">
              <a:spcBef>
                <a:spcPts val="580"/>
              </a:spcBef>
              <a:spcAft>
                <a:spcPts val="0"/>
              </a:spcAft>
              <a:buFont typeface="Wingdings 2"/>
              <a:buChar char=""/>
              <a:defRPr/>
            </a:pPr>
            <a:r>
              <a:rPr lang="en-US" dirty="0" smtClean="0"/>
              <a:t>City of New York </a:t>
            </a:r>
          </a:p>
          <a:p>
            <a:pPr marL="420624" indent="-384048" eaLnBrk="1" fontAlgn="auto" hangingPunct="1">
              <a:spcBef>
                <a:spcPts val="580"/>
              </a:spcBef>
              <a:spcAft>
                <a:spcPts val="0"/>
              </a:spcAft>
              <a:buFont typeface="Wingdings 2"/>
              <a:buChar char=""/>
              <a:defRPr/>
            </a:pPr>
            <a:r>
              <a:rPr lang="en-US" dirty="0" smtClean="0"/>
              <a:t>CNCS</a:t>
            </a:r>
          </a:p>
          <a:p>
            <a:pPr marL="420624" indent="-384048" eaLnBrk="1" fontAlgn="auto" hangingPunct="1">
              <a:spcBef>
                <a:spcPts val="580"/>
              </a:spcBef>
              <a:spcAft>
                <a:spcPts val="0"/>
              </a:spcAft>
              <a:buFont typeface="Wingdings 2"/>
              <a:buChar char=""/>
              <a:defRPr/>
            </a:pPr>
            <a:r>
              <a:rPr lang="en-US" dirty="0" smtClean="0"/>
              <a:t>Craigslist </a:t>
            </a:r>
          </a:p>
          <a:p>
            <a:pPr marL="420624" indent="-384048" eaLnBrk="1" fontAlgn="auto" hangingPunct="1">
              <a:spcBef>
                <a:spcPts val="580"/>
              </a:spcBef>
              <a:spcAft>
                <a:spcPts val="0"/>
              </a:spcAft>
              <a:buFont typeface="Wingdings 2"/>
              <a:buChar char=""/>
              <a:defRPr/>
            </a:pPr>
            <a:r>
              <a:rPr lang="en-US" dirty="0" smtClean="0"/>
              <a:t>GIRL SCOUTS</a:t>
            </a:r>
          </a:p>
          <a:p>
            <a:pPr marL="420624" indent="-384048" eaLnBrk="1" fontAlgn="auto" hangingPunct="1">
              <a:spcBef>
                <a:spcPts val="580"/>
              </a:spcBef>
              <a:spcAft>
                <a:spcPts val="0"/>
              </a:spcAft>
              <a:buFont typeface="Wingdings 2"/>
              <a:buChar char=""/>
              <a:defRPr/>
            </a:pPr>
            <a:r>
              <a:rPr lang="en-US" dirty="0" smtClean="0"/>
              <a:t>HABITAT FOR HUMANITY</a:t>
            </a:r>
          </a:p>
          <a:p>
            <a:pPr marL="420624" indent="-384048" eaLnBrk="1" fontAlgn="auto" hangingPunct="1">
              <a:spcBef>
                <a:spcPts val="580"/>
              </a:spcBef>
              <a:spcAft>
                <a:spcPts val="0"/>
              </a:spcAft>
              <a:buFont typeface="Wingdings 2"/>
              <a:buChar char=""/>
              <a:defRPr/>
            </a:pPr>
            <a:r>
              <a:rPr lang="en-US" dirty="0" smtClean="0"/>
              <a:t>Hands On Network/Points of Light </a:t>
            </a:r>
          </a:p>
          <a:p>
            <a:pPr marL="420624" indent="-384048" eaLnBrk="1" fontAlgn="auto" hangingPunct="1">
              <a:spcBef>
                <a:spcPts val="580"/>
              </a:spcBef>
              <a:spcAft>
                <a:spcPts val="0"/>
              </a:spcAft>
              <a:buFont typeface="Wingdings 2"/>
              <a:buChar char=""/>
              <a:defRPr/>
            </a:pPr>
            <a:r>
              <a:rPr lang="en-US" dirty="0" smtClean="0"/>
              <a:t>Idealist</a:t>
            </a:r>
            <a:endParaRPr lang="en-US" dirty="0"/>
          </a:p>
        </p:txBody>
      </p:sp>
      <p:sp>
        <p:nvSpPr>
          <p:cNvPr id="4" name="Content Placeholder 3"/>
          <p:cNvSpPr>
            <a:spLocks noGrp="1"/>
          </p:cNvSpPr>
          <p:nvPr>
            <p:ph sz="quarter" idx="2"/>
          </p:nvPr>
        </p:nvSpPr>
        <p:spPr>
          <a:xfrm>
            <a:off x="4267200" y="2362200"/>
            <a:ext cx="3657600" cy="3763963"/>
          </a:xfrm>
        </p:spPr>
        <p:txBody>
          <a:bodyPr>
            <a:normAutofit fontScale="62500" lnSpcReduction="20000"/>
          </a:bodyPr>
          <a:lstStyle/>
          <a:p>
            <a:pPr marL="420624" indent="-384048" eaLnBrk="1" fontAlgn="auto" hangingPunct="1">
              <a:spcBef>
                <a:spcPts val="580"/>
              </a:spcBef>
              <a:spcAft>
                <a:spcPts val="0"/>
              </a:spcAft>
              <a:buFont typeface="Wingdings 2"/>
              <a:buChar char=""/>
              <a:defRPr/>
            </a:pPr>
            <a:r>
              <a:rPr lang="en-US" dirty="0" smtClean="0"/>
              <a:t>Network for Good </a:t>
            </a:r>
          </a:p>
          <a:p>
            <a:pPr marL="420624" indent="-384048" eaLnBrk="1" fontAlgn="auto" hangingPunct="1">
              <a:spcBef>
                <a:spcPts val="580"/>
              </a:spcBef>
              <a:spcAft>
                <a:spcPts val="0"/>
              </a:spcAft>
              <a:buFont typeface="Wingdings 2"/>
              <a:buChar char=""/>
              <a:defRPr/>
            </a:pPr>
            <a:r>
              <a:rPr lang="en-US" dirty="0" smtClean="0"/>
              <a:t>Organizing for America</a:t>
            </a:r>
          </a:p>
          <a:p>
            <a:pPr marL="420624" indent="-384048" eaLnBrk="1" fontAlgn="auto" hangingPunct="1">
              <a:spcBef>
                <a:spcPts val="580"/>
              </a:spcBef>
              <a:spcAft>
                <a:spcPts val="0"/>
              </a:spcAft>
              <a:buFont typeface="Wingdings 2"/>
              <a:buChar char=""/>
              <a:defRPr/>
            </a:pPr>
            <a:r>
              <a:rPr lang="en-US" dirty="0" smtClean="0"/>
              <a:t> SERVENET.org</a:t>
            </a:r>
          </a:p>
          <a:p>
            <a:pPr marL="420624" indent="-384048" eaLnBrk="1" fontAlgn="auto" hangingPunct="1">
              <a:spcBef>
                <a:spcPts val="580"/>
              </a:spcBef>
              <a:spcAft>
                <a:spcPts val="0"/>
              </a:spcAft>
              <a:buFont typeface="Wingdings 2"/>
              <a:buChar char=""/>
              <a:defRPr/>
            </a:pPr>
            <a:r>
              <a:rPr lang="en-US" dirty="0" smtClean="0"/>
              <a:t>Sierra Club </a:t>
            </a:r>
          </a:p>
          <a:p>
            <a:pPr marL="420624" indent="-384048" eaLnBrk="1" fontAlgn="auto" hangingPunct="1">
              <a:spcBef>
                <a:spcPts val="580"/>
              </a:spcBef>
              <a:spcAft>
                <a:spcPts val="0"/>
              </a:spcAft>
              <a:buFont typeface="Wingdings 2"/>
              <a:buChar char=""/>
              <a:defRPr/>
            </a:pPr>
            <a:r>
              <a:rPr lang="en-US" dirty="0" smtClean="0"/>
              <a:t>The Extraordinaries </a:t>
            </a:r>
          </a:p>
          <a:p>
            <a:pPr marL="420624" indent="-384048" eaLnBrk="1" fontAlgn="auto" hangingPunct="1">
              <a:spcBef>
                <a:spcPts val="580"/>
              </a:spcBef>
              <a:spcAft>
                <a:spcPts val="0"/>
              </a:spcAft>
              <a:buFont typeface="Wingdings 2"/>
              <a:buChar char=""/>
              <a:defRPr/>
            </a:pPr>
            <a:r>
              <a:rPr lang="en-US" dirty="0" smtClean="0"/>
              <a:t>UJC-Jewish Federation </a:t>
            </a:r>
          </a:p>
          <a:p>
            <a:pPr marL="420624" indent="-384048" eaLnBrk="1" fontAlgn="auto" hangingPunct="1">
              <a:spcBef>
                <a:spcPts val="580"/>
              </a:spcBef>
              <a:spcAft>
                <a:spcPts val="0"/>
              </a:spcAft>
              <a:buFont typeface="Wingdings 2"/>
              <a:buChar char=""/>
              <a:defRPr/>
            </a:pPr>
            <a:r>
              <a:rPr lang="en-US" dirty="0" smtClean="0"/>
              <a:t>USAservice.org </a:t>
            </a:r>
          </a:p>
          <a:p>
            <a:pPr marL="420624" indent="-384048" eaLnBrk="1" fontAlgn="auto" hangingPunct="1">
              <a:spcBef>
                <a:spcPts val="580"/>
              </a:spcBef>
              <a:spcAft>
                <a:spcPts val="0"/>
              </a:spcAft>
              <a:buFont typeface="Wingdings 2"/>
              <a:buChar char=""/>
              <a:defRPr/>
            </a:pPr>
            <a:r>
              <a:rPr lang="en-US" dirty="0" smtClean="0"/>
              <a:t>VOLUNTEER MATCH</a:t>
            </a:r>
          </a:p>
          <a:p>
            <a:pPr marL="420624" indent="-384048" eaLnBrk="1" fontAlgn="auto" hangingPunct="1">
              <a:spcBef>
                <a:spcPts val="580"/>
              </a:spcBef>
              <a:spcAft>
                <a:spcPts val="0"/>
              </a:spcAft>
              <a:buFont typeface="Wingdings 2"/>
              <a:buChar char=""/>
              <a:defRPr/>
            </a:pPr>
            <a:r>
              <a:rPr lang="en-US" dirty="0" smtClean="0"/>
              <a:t>Mentor </a:t>
            </a:r>
          </a:p>
          <a:p>
            <a:pPr marL="420624" indent="-384048" eaLnBrk="1" fontAlgn="auto" hangingPunct="1">
              <a:spcBef>
                <a:spcPts val="580"/>
              </a:spcBef>
              <a:spcAft>
                <a:spcPts val="0"/>
              </a:spcAft>
              <a:buFont typeface="Wingdings 2"/>
              <a:buChar char=""/>
              <a:defRPr/>
            </a:pPr>
            <a:r>
              <a:rPr lang="en-US" dirty="0" smtClean="0"/>
              <a:t>TechMission</a:t>
            </a:r>
          </a:p>
          <a:p>
            <a:pPr marL="420624" indent="-384048" eaLnBrk="1" fontAlgn="auto" hangingPunct="1">
              <a:spcBef>
                <a:spcPts val="580"/>
              </a:spcBef>
              <a:spcAft>
                <a:spcPts val="0"/>
              </a:spcAft>
              <a:buFont typeface="Wingdings 2"/>
              <a:buChar char=""/>
              <a:defRPr/>
            </a:pPr>
            <a:r>
              <a:rPr lang="en-US" dirty="0" smtClean="0"/>
              <a:t>UNITED WAY</a:t>
            </a:r>
          </a:p>
          <a:p>
            <a:pPr marL="420624" indent="-384048" eaLnBrk="1" fontAlgn="auto" hangingPunct="1">
              <a:spcBef>
                <a:spcPts val="580"/>
              </a:spcBef>
              <a:spcAft>
                <a:spcPts val="0"/>
              </a:spcAft>
              <a:buFont typeface="Wingdings 2"/>
              <a:buChar char=""/>
              <a:defRPr/>
            </a:pPr>
            <a:r>
              <a:rPr lang="en-US" dirty="0" smtClean="0"/>
              <a:t>Volunteer2 (Canadian)</a:t>
            </a:r>
          </a:p>
          <a:p>
            <a:pPr marL="420624" indent="-384048" eaLnBrk="1" fontAlgn="auto" hangingPunct="1">
              <a:spcBef>
                <a:spcPts val="580"/>
              </a:spcBef>
              <a:spcAft>
                <a:spcPts val="0"/>
              </a:spcAft>
              <a:buFont typeface="Wingdings 2"/>
              <a:buChar char=""/>
              <a:defRPr/>
            </a:pPr>
            <a:r>
              <a:rPr lang="en-US" dirty="0" smtClean="0"/>
              <a:t>YOUTH SERVICE AMERICA</a:t>
            </a:r>
          </a:p>
          <a:p>
            <a:pPr marL="420624" indent="-384048" eaLnBrk="1" fontAlgn="auto" hangingPunct="1">
              <a:spcBef>
                <a:spcPts val="580"/>
              </a:spcBef>
              <a:spcAft>
                <a:spcPts val="0"/>
              </a:spcAft>
              <a:buFont typeface="Wingdings 2"/>
              <a:buChar char=""/>
              <a:defRPr/>
            </a:pPr>
            <a:endParaRPr lang="en-US" dirty="0"/>
          </a:p>
        </p:txBody>
      </p:sp>
      <p:sp>
        <p:nvSpPr>
          <p:cNvPr id="50183" name="TextBox 6"/>
          <p:cNvSpPr txBox="1">
            <a:spLocks noChangeArrowheads="1"/>
          </p:cNvSpPr>
          <p:nvPr/>
        </p:nvSpPr>
        <p:spPr bwMode="auto">
          <a:xfrm>
            <a:off x="1141413" y="1676400"/>
            <a:ext cx="6413500" cy="646113"/>
          </a:xfrm>
          <a:prstGeom prst="rect">
            <a:avLst/>
          </a:prstGeom>
          <a:noFill/>
          <a:ln w="9525">
            <a:noFill/>
            <a:miter lim="800000"/>
            <a:headEnd/>
            <a:tailEnd/>
          </a:ln>
        </p:spPr>
        <p:txBody>
          <a:bodyPr wrap="none">
            <a:spAutoFit/>
          </a:bodyPr>
          <a:lstStyle/>
          <a:p>
            <a:pPr algn="ctr"/>
            <a:r>
              <a:rPr lang="en-US"/>
              <a:t>AARP  Foundation Tax-Aide comes up first in zip code search</a:t>
            </a:r>
          </a:p>
          <a:p>
            <a:pPr algn="ctr"/>
            <a:r>
              <a:rPr lang="en-US"/>
              <a:t>Also populated on:</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914400" y="228600"/>
            <a:ext cx="7772400" cy="1295400"/>
          </a:xfrm>
        </p:spPr>
        <p:txBody>
          <a:bodyPr/>
          <a:lstStyle/>
          <a:p>
            <a:pPr algn="ctr" eaLnBrk="1" hangingPunct="1"/>
            <a:r>
              <a:rPr lang="en-US" sz="1600" smtClean="0"/>
              <a:t/>
            </a:r>
            <a:br>
              <a:rPr lang="en-US" sz="1600" smtClean="0"/>
            </a:br>
            <a:r>
              <a:rPr lang="en-US" sz="3600" smtClean="0"/>
              <a:t>PCS</a:t>
            </a:r>
            <a:r>
              <a:rPr lang="en-US" sz="1600" smtClean="0"/>
              <a:t/>
            </a:r>
            <a:br>
              <a:rPr lang="en-US" sz="1600" smtClean="0"/>
            </a:br>
            <a:r>
              <a:rPr lang="en-US" smtClean="0">
                <a:solidFill>
                  <a:srgbClr val="FF0000"/>
                </a:solidFill>
              </a:rPr>
              <a:t>State and Local Activities</a:t>
            </a:r>
          </a:p>
        </p:txBody>
      </p:sp>
      <p:sp>
        <p:nvSpPr>
          <p:cNvPr id="51203" name="Footer Placeholder 3"/>
          <p:cNvSpPr>
            <a:spLocks noGrp="1"/>
          </p:cNvSpPr>
          <p:nvPr>
            <p:ph type="ftr" sz="quarter" idx="11"/>
          </p:nvPr>
        </p:nvSpPr>
        <p:spPr bwMode="auto">
          <a:xfrm>
            <a:off x="60198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114800" y="6210300"/>
            <a:ext cx="762000" cy="457200"/>
          </a:xfrm>
        </p:spPr>
        <p:txBody>
          <a:bodyPr/>
          <a:lstStyle/>
          <a:p>
            <a:pPr>
              <a:defRPr/>
            </a:pPr>
            <a:fld id="{6245596D-B3FA-440E-A181-110FF617ABEB}" type="slidenum">
              <a:rPr lang="en-US"/>
              <a:pPr>
                <a:defRPr/>
              </a:pPr>
              <a:t>42</a:t>
            </a:fld>
            <a:endParaRPr lang="en-US" dirty="0"/>
          </a:p>
        </p:txBody>
      </p:sp>
      <p:sp>
        <p:nvSpPr>
          <p:cNvPr id="3" name="Content Placeholder 2"/>
          <p:cNvSpPr>
            <a:spLocks noGrp="1"/>
          </p:cNvSpPr>
          <p:nvPr>
            <p:ph sz="quarter" idx="1"/>
          </p:nvPr>
        </p:nvSpPr>
        <p:spPr/>
        <p:txBody>
          <a:bodyPr>
            <a:normAutofit fontScale="85000" lnSpcReduction="20000"/>
          </a:bodyPr>
          <a:lstStyle/>
          <a:p>
            <a:pPr marL="420624" indent="-384048" eaLnBrk="1" fontAlgn="auto" hangingPunct="1">
              <a:spcBef>
                <a:spcPts val="580"/>
              </a:spcBef>
              <a:spcAft>
                <a:spcPts val="0"/>
              </a:spcAft>
              <a:buFont typeface="Wingdings 2"/>
              <a:buChar char=""/>
              <a:defRPr/>
            </a:pPr>
            <a:r>
              <a:rPr lang="en-US" dirty="0" smtClean="0"/>
              <a:t>State</a:t>
            </a:r>
          </a:p>
          <a:p>
            <a:pPr marL="722376" lvl="1" indent="-274320" eaLnBrk="1" fontAlgn="auto" hangingPunct="1">
              <a:spcBef>
                <a:spcPts val="370"/>
              </a:spcBef>
              <a:spcAft>
                <a:spcPts val="0"/>
              </a:spcAft>
              <a:buFont typeface="Wingdings 2"/>
              <a:buChar char=""/>
              <a:defRPr/>
            </a:pPr>
            <a:r>
              <a:rPr lang="en-US" dirty="0" smtClean="0"/>
              <a:t>Use AARP State Office (newsletters, email blasts, community outreach)</a:t>
            </a:r>
          </a:p>
          <a:p>
            <a:pPr marL="722376" lvl="1" indent="-274320" eaLnBrk="1" fontAlgn="auto" hangingPunct="1">
              <a:spcBef>
                <a:spcPts val="370"/>
              </a:spcBef>
              <a:spcAft>
                <a:spcPts val="0"/>
              </a:spcAft>
              <a:buFont typeface="Wingdings 2"/>
              <a:buChar char=""/>
              <a:defRPr/>
            </a:pPr>
            <a:r>
              <a:rPr lang="en-US" dirty="0" smtClean="0"/>
              <a:t>Provide Sample Materials to Districts / CCs</a:t>
            </a:r>
          </a:p>
          <a:p>
            <a:pPr marL="722376" lvl="1" indent="-274320" eaLnBrk="1" fontAlgn="auto" hangingPunct="1">
              <a:spcBef>
                <a:spcPts val="370"/>
              </a:spcBef>
              <a:spcAft>
                <a:spcPts val="0"/>
              </a:spcAft>
              <a:buFont typeface="Wingdings 2"/>
              <a:buChar char=""/>
              <a:defRPr/>
            </a:pPr>
            <a:r>
              <a:rPr lang="en-US" dirty="0" smtClean="0"/>
              <a:t>Assure Effective PVC and District follow-through</a:t>
            </a:r>
          </a:p>
          <a:p>
            <a:pPr marL="722376" lvl="1" indent="-274320" eaLnBrk="1" fontAlgn="auto" hangingPunct="1">
              <a:spcBef>
                <a:spcPts val="370"/>
              </a:spcBef>
              <a:spcAft>
                <a:spcPts val="0"/>
              </a:spcAft>
              <a:buFont typeface="Wingdings 2"/>
              <a:buChar char=""/>
              <a:defRPr/>
            </a:pPr>
            <a:r>
              <a:rPr lang="en-US" dirty="0" smtClean="0"/>
              <a:t>Train and Monitor Prospective Volunteer System</a:t>
            </a:r>
          </a:p>
          <a:p>
            <a:pPr marL="722376" lvl="1" indent="-274320" eaLnBrk="1" fontAlgn="auto" hangingPunct="1">
              <a:spcBef>
                <a:spcPts val="370"/>
              </a:spcBef>
              <a:spcAft>
                <a:spcPts val="0"/>
              </a:spcAft>
              <a:buFont typeface="Wingdings 2"/>
              <a:buChar char=""/>
              <a:defRPr/>
            </a:pPr>
            <a:r>
              <a:rPr lang="en-US" dirty="0" smtClean="0"/>
              <a:t>Volunteer to supplement local efforts</a:t>
            </a:r>
          </a:p>
          <a:p>
            <a:pPr marL="722376" lvl="1" indent="-274320" eaLnBrk="1" fontAlgn="auto" hangingPunct="1">
              <a:spcBef>
                <a:spcPts val="370"/>
              </a:spcBef>
              <a:spcAft>
                <a:spcPts val="0"/>
              </a:spcAft>
              <a:buFont typeface="Wingdings 2"/>
              <a:buChar char=""/>
              <a:defRPr/>
            </a:pPr>
            <a:r>
              <a:rPr lang="en-US" dirty="0" smtClean="0"/>
              <a:t>Special assistance based on SMT priorities</a:t>
            </a:r>
          </a:p>
          <a:p>
            <a:pPr marL="722376" lvl="1" indent="-274320" eaLnBrk="1" fontAlgn="auto" hangingPunct="1">
              <a:spcBef>
                <a:spcPts val="370"/>
              </a:spcBef>
              <a:spcAft>
                <a:spcPts val="0"/>
              </a:spcAft>
              <a:buFont typeface="Wingdings 2"/>
              <a:buChar char=""/>
              <a:defRPr/>
            </a:pPr>
            <a:r>
              <a:rPr lang="en-US" dirty="0" smtClean="0"/>
              <a:t>Work with State level partners</a:t>
            </a:r>
          </a:p>
          <a:p>
            <a:pPr marL="420624" indent="-384048" eaLnBrk="1" fontAlgn="auto" hangingPunct="1">
              <a:spcBef>
                <a:spcPts val="580"/>
              </a:spcBef>
              <a:spcAft>
                <a:spcPts val="0"/>
              </a:spcAft>
              <a:buFont typeface="Wingdings 2"/>
              <a:buChar char=""/>
              <a:defRPr/>
            </a:pPr>
            <a:r>
              <a:rPr lang="en-US" dirty="0" smtClean="0"/>
              <a:t>Local</a:t>
            </a:r>
          </a:p>
          <a:p>
            <a:pPr marL="722376" lvl="1" indent="-274320" eaLnBrk="1" fontAlgn="auto" hangingPunct="1">
              <a:spcBef>
                <a:spcPts val="370"/>
              </a:spcBef>
              <a:spcAft>
                <a:spcPts val="0"/>
              </a:spcAft>
              <a:buFont typeface="Wingdings 2"/>
              <a:buChar char=""/>
              <a:defRPr/>
            </a:pPr>
            <a:r>
              <a:rPr lang="en-US" dirty="0" smtClean="0"/>
              <a:t>Media visibility – Newsletters, Newspaper, Radio, TV</a:t>
            </a:r>
          </a:p>
          <a:p>
            <a:pPr marL="722376" lvl="1" indent="-274320" eaLnBrk="1" fontAlgn="auto" hangingPunct="1">
              <a:spcBef>
                <a:spcPts val="370"/>
              </a:spcBef>
              <a:spcAft>
                <a:spcPts val="0"/>
              </a:spcAft>
              <a:buFont typeface="Wingdings 2"/>
              <a:buChar char=""/>
              <a:defRPr/>
            </a:pPr>
            <a:r>
              <a:rPr lang="en-US" dirty="0" smtClean="0"/>
              <a:t>Drop off Handouts and Posters at local venues</a:t>
            </a:r>
          </a:p>
          <a:p>
            <a:pPr marL="722376" lvl="1" indent="-274320" eaLnBrk="1" fontAlgn="auto" hangingPunct="1">
              <a:spcBef>
                <a:spcPts val="370"/>
              </a:spcBef>
              <a:spcAft>
                <a:spcPts val="0"/>
              </a:spcAft>
              <a:buFont typeface="Wingdings 2"/>
              <a:buChar char=""/>
              <a:defRPr/>
            </a:pPr>
            <a:r>
              <a:rPr lang="en-US" dirty="0" smtClean="0"/>
              <a:t>Encourage referrals from existing volunteers</a:t>
            </a:r>
          </a:p>
          <a:p>
            <a:pPr marL="722376" lvl="1" indent="-274320" eaLnBrk="1" fontAlgn="auto" hangingPunct="1">
              <a:spcBef>
                <a:spcPts val="370"/>
              </a:spcBef>
              <a:spcAft>
                <a:spcPts val="0"/>
              </a:spcAft>
              <a:buFont typeface="Wingdings 2"/>
              <a:buChar char=""/>
              <a:defRPr/>
            </a:pPr>
            <a:r>
              <a:rPr lang="en-US" dirty="0" smtClean="0"/>
              <a:t>Maintain list of prospects from previous contacts</a:t>
            </a:r>
          </a:p>
          <a:p>
            <a:pPr marL="722376" lvl="1" indent="-274320" eaLnBrk="1" fontAlgn="auto" hangingPunct="1">
              <a:spcBef>
                <a:spcPts val="370"/>
              </a:spcBef>
              <a:spcAft>
                <a:spcPts val="0"/>
              </a:spcAft>
              <a:buFont typeface="Wingdings 2"/>
              <a:buChar char=""/>
              <a:defRPr/>
            </a:pPr>
            <a:r>
              <a:rPr lang="en-US" dirty="0" smtClean="0"/>
              <a:t>Work with local partners</a:t>
            </a:r>
          </a:p>
          <a:p>
            <a:pPr marL="722376" lvl="1" indent="-274320" eaLnBrk="1" fontAlgn="auto" hangingPunct="1">
              <a:spcBef>
                <a:spcPts val="370"/>
              </a:spcBef>
              <a:spcAft>
                <a:spcPts val="0"/>
              </a:spcAft>
              <a:buFont typeface="Wingdings 2"/>
              <a:buChar char=""/>
              <a:defRPr/>
            </a:pP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914400" y="274638"/>
            <a:ext cx="7772400" cy="792162"/>
          </a:xfrm>
        </p:spPr>
        <p:txBody>
          <a:bodyPr/>
          <a:lstStyle/>
          <a:p>
            <a:pPr algn="ctr" eaLnBrk="1" hangingPunct="1"/>
            <a:r>
              <a:rPr lang="en-US" smtClean="0">
                <a:solidFill>
                  <a:schemeClr val="accent1"/>
                </a:solidFill>
              </a:rPr>
              <a:t>Prospect to Counselor</a:t>
            </a:r>
          </a:p>
        </p:txBody>
      </p:sp>
      <p:sp>
        <p:nvSpPr>
          <p:cNvPr id="52227" name="Footer Placeholder 3"/>
          <p:cNvSpPr>
            <a:spLocks noGrp="1"/>
          </p:cNvSpPr>
          <p:nvPr>
            <p:ph type="ftr" sz="quarter" idx="11"/>
          </p:nvPr>
        </p:nvSpPr>
        <p:spPr bwMode="auto">
          <a:xfrm>
            <a:off x="57912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343400" y="6210300"/>
            <a:ext cx="762000" cy="457200"/>
          </a:xfrm>
        </p:spPr>
        <p:txBody>
          <a:bodyPr/>
          <a:lstStyle/>
          <a:p>
            <a:pPr>
              <a:defRPr/>
            </a:pPr>
            <a:fld id="{34134F60-940B-4537-81A8-15C4CA07964B}" type="slidenum">
              <a:rPr lang="en-US"/>
              <a:pPr>
                <a:defRPr/>
              </a:pPr>
              <a:t>43</a:t>
            </a:fld>
            <a:endParaRPr lang="en-US" dirty="0"/>
          </a:p>
        </p:txBody>
      </p:sp>
      <p:graphicFrame>
        <p:nvGraphicFramePr>
          <p:cNvPr id="6" name="Content Placeholder 5"/>
          <p:cNvGraphicFramePr>
            <a:graphicFrameLocks noGrp="1"/>
          </p:cNvGraphicFramePr>
          <p:nvPr>
            <p:ph sz="quarter" idx="1"/>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eaLnBrk="1" hangingPunct="1"/>
            <a:endParaRPr lang="en-US" smtClean="0"/>
          </a:p>
        </p:txBody>
      </p:sp>
      <p:sp>
        <p:nvSpPr>
          <p:cNvPr id="43012" name="Slide Number Placeholder 3"/>
          <p:cNvSpPr>
            <a:spLocks noGrp="1"/>
          </p:cNvSpPr>
          <p:nvPr>
            <p:ph type="sldNum" sz="quarter" idx="12"/>
          </p:nvPr>
        </p:nvSpPr>
        <p:spPr/>
        <p:txBody>
          <a:bodyPr/>
          <a:lstStyle/>
          <a:p>
            <a:pPr>
              <a:defRPr/>
            </a:pPr>
            <a:fld id="{23DF45F4-5486-4723-ABD5-7673461D9A67}" type="slidenum">
              <a:rPr lang="en-US"/>
              <a:pPr>
                <a:defRPr/>
              </a:pPr>
              <a:t>44</a:t>
            </a:fld>
            <a:endParaRPr lang="en-US" dirty="0"/>
          </a:p>
        </p:txBody>
      </p:sp>
      <p:sp>
        <p:nvSpPr>
          <p:cNvPr id="53252" name="Content Placeholder 2"/>
          <p:cNvSpPr>
            <a:spLocks noGrp="1"/>
          </p:cNvSpPr>
          <p:nvPr>
            <p:ph sz="quarter" idx="1"/>
          </p:nvPr>
        </p:nvSpPr>
        <p:spPr/>
        <p:txBody>
          <a:bodyPr/>
          <a:lstStyle/>
          <a:p>
            <a:pPr eaLnBrk="1" hangingPunct="1"/>
            <a:endParaRPr lang="en-US" smtClean="0"/>
          </a:p>
        </p:txBody>
      </p:sp>
      <p:pic>
        <p:nvPicPr>
          <p:cNvPr id="53253" name="Picture 2"/>
          <p:cNvPicPr>
            <a:picLocks noChangeAspect="1" noChangeArrowheads="1"/>
          </p:cNvPicPr>
          <p:nvPr/>
        </p:nvPicPr>
        <p:blipFill>
          <a:blip r:embed="rId2" cstate="print"/>
          <a:srcRect/>
          <a:stretch>
            <a:fillRect/>
          </a:stretch>
        </p:blipFill>
        <p:spPr bwMode="auto">
          <a:xfrm>
            <a:off x="0" y="0"/>
            <a:ext cx="9677400" cy="6858000"/>
          </a:xfrm>
          <a:prstGeom prst="rect">
            <a:avLst/>
          </a:prstGeom>
          <a:noFill/>
          <a:ln w="9525">
            <a:noFill/>
            <a:miter lim="800000"/>
            <a:headEnd/>
            <a:tailEnd/>
          </a:ln>
        </p:spPr>
      </p:pic>
      <p:sp>
        <p:nvSpPr>
          <p:cNvPr id="6" name="Right Arrow 5"/>
          <p:cNvSpPr/>
          <p:nvPr/>
        </p:nvSpPr>
        <p:spPr>
          <a:xfrm>
            <a:off x="2133600" y="26670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Right Arrow 6"/>
          <p:cNvSpPr/>
          <p:nvPr/>
        </p:nvSpPr>
        <p:spPr>
          <a:xfrm>
            <a:off x="2057400" y="33528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eaLnBrk="1" hangingPunct="1"/>
            <a:endParaRPr lang="en-US" smtClean="0"/>
          </a:p>
        </p:txBody>
      </p:sp>
      <p:sp>
        <p:nvSpPr>
          <p:cNvPr id="45060" name="Slide Number Placeholder 3"/>
          <p:cNvSpPr>
            <a:spLocks noGrp="1"/>
          </p:cNvSpPr>
          <p:nvPr>
            <p:ph type="sldNum" sz="quarter" idx="12"/>
          </p:nvPr>
        </p:nvSpPr>
        <p:spPr/>
        <p:txBody>
          <a:bodyPr/>
          <a:lstStyle/>
          <a:p>
            <a:pPr>
              <a:defRPr/>
            </a:pPr>
            <a:fld id="{0CAF0AEB-112A-4967-A8BD-400E67592543}" type="slidenum">
              <a:rPr lang="en-US"/>
              <a:pPr>
                <a:defRPr/>
              </a:pPr>
              <a:t>45</a:t>
            </a:fld>
            <a:endParaRPr lang="en-US" dirty="0"/>
          </a:p>
        </p:txBody>
      </p:sp>
      <p:sp>
        <p:nvSpPr>
          <p:cNvPr id="54276" name="Content Placeholder 2"/>
          <p:cNvSpPr>
            <a:spLocks noGrp="1"/>
          </p:cNvSpPr>
          <p:nvPr>
            <p:ph sz="quarter" idx="1"/>
          </p:nvPr>
        </p:nvSpPr>
        <p:spPr/>
        <p:txBody>
          <a:bodyPr/>
          <a:lstStyle/>
          <a:p>
            <a:pPr eaLnBrk="1" hangingPunct="1"/>
            <a:endParaRPr lang="en-US" smtClean="0"/>
          </a:p>
        </p:txBody>
      </p:sp>
      <p:pic>
        <p:nvPicPr>
          <p:cNvPr id="54277" name="Picture 2"/>
          <p:cNvPicPr>
            <a:picLocks noChangeAspect="1" noChangeArrowheads="1"/>
          </p:cNvPicPr>
          <p:nvPr/>
        </p:nvPicPr>
        <p:blipFill>
          <a:blip r:embed="rId2" cstate="print"/>
          <a:srcRect/>
          <a:stretch>
            <a:fillRect/>
          </a:stretch>
        </p:blipFill>
        <p:spPr bwMode="auto">
          <a:xfrm>
            <a:off x="0" y="0"/>
            <a:ext cx="9906000" cy="8001000"/>
          </a:xfrm>
          <a:prstGeom prst="rect">
            <a:avLst/>
          </a:prstGeom>
          <a:noFill/>
          <a:ln w="9525">
            <a:noFill/>
            <a:miter lim="800000"/>
            <a:headEnd/>
            <a:tailEnd/>
          </a:ln>
        </p:spPr>
      </p:pic>
      <p:sp>
        <p:nvSpPr>
          <p:cNvPr id="54278" name="TextBox 5"/>
          <p:cNvSpPr txBox="1">
            <a:spLocks noChangeArrowheads="1"/>
          </p:cNvSpPr>
          <p:nvPr/>
        </p:nvSpPr>
        <p:spPr bwMode="auto">
          <a:xfrm>
            <a:off x="6934200" y="6324600"/>
            <a:ext cx="1795463" cy="369888"/>
          </a:xfrm>
          <a:prstGeom prst="rect">
            <a:avLst/>
          </a:prstGeom>
          <a:noFill/>
          <a:ln w="9525">
            <a:solidFill>
              <a:srgbClr val="FF0000"/>
            </a:solidFill>
            <a:miter lim="800000"/>
            <a:headEnd/>
            <a:tailEnd/>
          </a:ln>
        </p:spPr>
        <p:txBody>
          <a:bodyPr wrap="none">
            <a:spAutoFit/>
          </a:bodyPr>
          <a:lstStyle/>
          <a:p>
            <a:r>
              <a:rPr lang="en-US">
                <a:solidFill>
                  <a:schemeClr val="bg1"/>
                </a:solidFill>
              </a:rPr>
              <a:t>SAMPLE ONLY</a:t>
            </a:r>
          </a:p>
        </p:txBody>
      </p:sp>
      <p:sp>
        <p:nvSpPr>
          <p:cNvPr id="54279" name="TextBox 6"/>
          <p:cNvSpPr txBox="1">
            <a:spLocks noChangeArrowheads="1"/>
          </p:cNvSpPr>
          <p:nvPr/>
        </p:nvSpPr>
        <p:spPr bwMode="auto">
          <a:xfrm>
            <a:off x="381000" y="3505200"/>
            <a:ext cx="3124200" cy="1477963"/>
          </a:xfrm>
          <a:prstGeom prst="rect">
            <a:avLst/>
          </a:prstGeom>
          <a:noFill/>
          <a:ln w="9525">
            <a:noFill/>
            <a:miter lim="800000"/>
            <a:headEnd/>
            <a:tailEnd/>
          </a:ln>
        </p:spPr>
        <p:txBody>
          <a:bodyPr>
            <a:spAutoFit/>
          </a:bodyPr>
          <a:lstStyle/>
          <a:p>
            <a:r>
              <a:rPr lang="en-US" b="1">
                <a:solidFill>
                  <a:schemeClr val="bg1"/>
                </a:solidFill>
              </a:rPr>
              <a:t>Automatic reporting in “real time” will display the status  of prospects by area and can display final results</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eaLnBrk="1" hangingPunct="1"/>
            <a:endParaRPr lang="en-US" smtClean="0"/>
          </a:p>
        </p:txBody>
      </p:sp>
      <p:sp>
        <p:nvSpPr>
          <p:cNvPr id="46084" name="Slide Number Placeholder 3"/>
          <p:cNvSpPr>
            <a:spLocks noGrp="1"/>
          </p:cNvSpPr>
          <p:nvPr>
            <p:ph type="sldNum" sz="quarter" idx="12"/>
          </p:nvPr>
        </p:nvSpPr>
        <p:spPr/>
        <p:txBody>
          <a:bodyPr/>
          <a:lstStyle/>
          <a:p>
            <a:pPr>
              <a:defRPr/>
            </a:pPr>
            <a:fld id="{68F142A4-A824-49D0-B0B7-4CEAFAAEFF39}" type="slidenum">
              <a:rPr lang="en-US"/>
              <a:pPr>
                <a:defRPr/>
              </a:pPr>
              <a:t>46</a:t>
            </a:fld>
            <a:endParaRPr lang="en-US" dirty="0"/>
          </a:p>
        </p:txBody>
      </p:sp>
      <p:sp>
        <p:nvSpPr>
          <p:cNvPr id="55300" name="Content Placeholder 2"/>
          <p:cNvSpPr>
            <a:spLocks noGrp="1"/>
          </p:cNvSpPr>
          <p:nvPr>
            <p:ph sz="quarter" idx="1"/>
          </p:nvPr>
        </p:nvSpPr>
        <p:spPr/>
        <p:txBody>
          <a:bodyPr/>
          <a:lstStyle/>
          <a:p>
            <a:pPr eaLnBrk="1" hangingPunct="1"/>
            <a:endParaRPr lang="en-US" smtClean="0"/>
          </a:p>
        </p:txBody>
      </p:sp>
      <p:pic>
        <p:nvPicPr>
          <p:cNvPr id="55301" name="Picture 2"/>
          <p:cNvPicPr>
            <a:picLocks noChangeAspect="1" noChangeArrowheads="1"/>
          </p:cNvPicPr>
          <p:nvPr/>
        </p:nvPicPr>
        <p:blipFill>
          <a:blip r:embed="rId2" cstate="print"/>
          <a:srcRect/>
          <a:stretch>
            <a:fillRect/>
          </a:stretch>
        </p:blipFill>
        <p:spPr bwMode="auto">
          <a:xfrm>
            <a:off x="0" y="0"/>
            <a:ext cx="9448800" cy="8077200"/>
          </a:xfrm>
          <a:prstGeom prst="rect">
            <a:avLst/>
          </a:prstGeom>
          <a:noFill/>
          <a:ln w="9525">
            <a:noFill/>
            <a:miter lim="800000"/>
            <a:headEnd/>
            <a:tailEnd/>
          </a:ln>
        </p:spPr>
      </p:pic>
      <p:sp>
        <p:nvSpPr>
          <p:cNvPr id="55302" name="TextBox 5"/>
          <p:cNvSpPr txBox="1">
            <a:spLocks noChangeArrowheads="1"/>
          </p:cNvSpPr>
          <p:nvPr/>
        </p:nvSpPr>
        <p:spPr bwMode="auto">
          <a:xfrm>
            <a:off x="6553200" y="6858000"/>
            <a:ext cx="1795463" cy="369888"/>
          </a:xfrm>
          <a:prstGeom prst="rect">
            <a:avLst/>
          </a:prstGeom>
          <a:noFill/>
          <a:ln w="9525">
            <a:solidFill>
              <a:srgbClr val="FF0000"/>
            </a:solidFill>
            <a:miter lim="800000"/>
            <a:headEnd/>
            <a:tailEnd/>
          </a:ln>
        </p:spPr>
        <p:txBody>
          <a:bodyPr wrap="none">
            <a:spAutoFit/>
          </a:bodyPr>
          <a:lstStyle/>
          <a:p>
            <a:r>
              <a:rPr lang="en-US">
                <a:solidFill>
                  <a:schemeClr val="bg1"/>
                </a:solidFill>
              </a:rPr>
              <a:t>SAMPLE ONLY</a:t>
            </a:r>
          </a:p>
        </p:txBody>
      </p:sp>
      <p:sp>
        <p:nvSpPr>
          <p:cNvPr id="55303" name="TextBox 6"/>
          <p:cNvSpPr txBox="1">
            <a:spLocks noChangeArrowheads="1"/>
          </p:cNvSpPr>
          <p:nvPr/>
        </p:nvSpPr>
        <p:spPr bwMode="auto">
          <a:xfrm>
            <a:off x="533400" y="3810000"/>
            <a:ext cx="2743200" cy="1200150"/>
          </a:xfrm>
          <a:prstGeom prst="rect">
            <a:avLst/>
          </a:prstGeom>
          <a:noFill/>
          <a:ln w="9525">
            <a:noFill/>
            <a:miter lim="800000"/>
            <a:headEnd/>
            <a:tailEnd/>
          </a:ln>
        </p:spPr>
        <p:txBody>
          <a:bodyPr>
            <a:spAutoFit/>
          </a:bodyPr>
          <a:lstStyle/>
          <a:p>
            <a:r>
              <a:rPr lang="en-US" b="1">
                <a:solidFill>
                  <a:schemeClr val="bg1"/>
                </a:solidFill>
              </a:rPr>
              <a:t>The same information is available “real time” to the individual prospect level</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5"/>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0914BAA7-A83B-4CD6-BF54-80620AF34269}" type="slidenum">
              <a:rPr lang="en-US" sz="1200"/>
              <a:pPr algn="r"/>
              <a:t>47</a:t>
            </a:fld>
            <a:endParaRPr lang="en-US" sz="1200"/>
          </a:p>
        </p:txBody>
      </p:sp>
      <p:sp>
        <p:nvSpPr>
          <p:cNvPr id="8" name="Title 1"/>
          <p:cNvSpPr txBox="1">
            <a:spLocks/>
          </p:cNvSpPr>
          <p:nvPr/>
        </p:nvSpPr>
        <p:spPr bwMode="auto">
          <a:xfrm>
            <a:off x="1752600" y="1524000"/>
            <a:ext cx="4343400" cy="612775"/>
          </a:xfrm>
          <a:prstGeom prst="rect">
            <a:avLst/>
          </a:prstGeom>
          <a:noFill/>
          <a:ln w="9525">
            <a:noFill/>
            <a:miter lim="800000"/>
            <a:headEnd/>
            <a:tailEnd/>
          </a:ln>
        </p:spPr>
        <p:txBody>
          <a:bodyPr anchor="ctr"/>
          <a:lstStyle/>
          <a:p>
            <a:pPr algn="ctr" fontAlgn="auto">
              <a:spcBef>
                <a:spcPts val="0"/>
              </a:spcBef>
              <a:spcAft>
                <a:spcPts val="0"/>
              </a:spcAft>
              <a:defRPr/>
            </a:pPr>
            <a:r>
              <a:rPr lang="en-US" sz="2800" b="1" kern="0" dirty="0">
                <a:latin typeface="+mj-lt"/>
                <a:ea typeface="+mj-ea"/>
                <a:cs typeface="Arial" charset="0"/>
              </a:rPr>
              <a:t>   </a:t>
            </a:r>
            <a:r>
              <a:rPr lang="en-US" sz="3200" b="1" u="sng" kern="0" dirty="0">
                <a:solidFill>
                  <a:schemeClr val="accent2">
                    <a:lumMod val="60000"/>
                    <a:lumOff val="40000"/>
                  </a:schemeClr>
                </a:solidFill>
                <a:latin typeface="+mj-lt"/>
                <a:ea typeface="+mj-ea"/>
                <a:cs typeface="Arial" charset="0"/>
              </a:rPr>
              <a:t>Extranet Resources</a:t>
            </a:r>
            <a:r>
              <a:rPr lang="en-US" sz="3200" u="sng" kern="0" dirty="0">
                <a:solidFill>
                  <a:schemeClr val="accent2">
                    <a:lumMod val="60000"/>
                    <a:lumOff val="40000"/>
                  </a:schemeClr>
                </a:solidFill>
                <a:latin typeface="+mj-lt"/>
                <a:ea typeface="+mj-ea"/>
                <a:cs typeface="Arial" charset="0"/>
              </a:rPr>
              <a:t/>
            </a:r>
            <a:br>
              <a:rPr lang="en-US" sz="3200" u="sng" kern="0" dirty="0">
                <a:solidFill>
                  <a:schemeClr val="accent2">
                    <a:lumMod val="60000"/>
                    <a:lumOff val="40000"/>
                  </a:schemeClr>
                </a:solidFill>
                <a:latin typeface="+mj-lt"/>
                <a:ea typeface="+mj-ea"/>
                <a:cs typeface="Arial" charset="0"/>
              </a:rPr>
            </a:br>
            <a:r>
              <a:rPr lang="en-US" sz="4000" kern="0" dirty="0">
                <a:solidFill>
                  <a:srgbClr val="0000FF"/>
                </a:solidFill>
                <a:latin typeface="+mj-lt"/>
                <a:ea typeface="+mj-ea"/>
                <a:cs typeface="Arial" charset="0"/>
              </a:rPr>
              <a:t/>
            </a:r>
            <a:br>
              <a:rPr lang="en-US" sz="4000" kern="0" dirty="0">
                <a:solidFill>
                  <a:srgbClr val="0000FF"/>
                </a:solidFill>
                <a:latin typeface="+mj-lt"/>
                <a:ea typeface="+mj-ea"/>
                <a:cs typeface="Arial" charset="0"/>
              </a:rPr>
            </a:br>
            <a:endParaRPr lang="en-US" sz="4000" kern="0" dirty="0">
              <a:solidFill>
                <a:srgbClr val="0000FF"/>
              </a:solidFill>
              <a:latin typeface="+mj-lt"/>
              <a:ea typeface="+mj-ea"/>
              <a:cs typeface="Arial" charset="0"/>
            </a:endParaRPr>
          </a:p>
        </p:txBody>
      </p:sp>
      <p:sp>
        <p:nvSpPr>
          <p:cNvPr id="10" name="Rectangle 9"/>
          <p:cNvSpPr/>
          <p:nvPr/>
        </p:nvSpPr>
        <p:spPr>
          <a:xfrm>
            <a:off x="228600" y="1600200"/>
            <a:ext cx="4427538" cy="354013"/>
          </a:xfrm>
          <a:prstGeom prst="rect">
            <a:avLst/>
          </a:prstGeom>
        </p:spPr>
        <p:txBody>
          <a:bodyPr wrap="none">
            <a:spAutoFit/>
          </a:bodyPr>
          <a:lstStyle/>
          <a:p>
            <a:pPr marL="342900" indent="-342900" fontAlgn="auto">
              <a:spcBef>
                <a:spcPct val="20000"/>
              </a:spcBef>
              <a:spcAft>
                <a:spcPts val="0"/>
              </a:spcAft>
              <a:defRPr/>
            </a:pPr>
            <a:r>
              <a:rPr lang="en-US" sz="1700" kern="0" dirty="0">
                <a:solidFill>
                  <a:schemeClr val="accent2">
                    <a:lumMod val="60000"/>
                    <a:lumOff val="40000"/>
                  </a:schemeClr>
                </a:solidFill>
                <a:latin typeface="+mn-lt"/>
                <a:cs typeface="Arial" charset="0"/>
              </a:rPr>
              <a:t>Many additional resources can be found at: </a:t>
            </a:r>
          </a:p>
        </p:txBody>
      </p:sp>
      <p:sp>
        <p:nvSpPr>
          <p:cNvPr id="56325" name="Rectangle 3"/>
          <p:cNvSpPr>
            <a:spLocks noChangeArrowheads="1"/>
          </p:cNvSpPr>
          <p:nvPr/>
        </p:nvSpPr>
        <p:spPr bwMode="auto">
          <a:xfrm>
            <a:off x="4419600" y="1600200"/>
            <a:ext cx="4545013" cy="369888"/>
          </a:xfrm>
          <a:prstGeom prst="rect">
            <a:avLst/>
          </a:prstGeom>
          <a:noFill/>
          <a:ln w="9525">
            <a:noFill/>
            <a:miter lim="800000"/>
            <a:headEnd/>
            <a:tailEnd/>
          </a:ln>
        </p:spPr>
        <p:txBody>
          <a:bodyPr anchor="ctr">
            <a:spAutoFit/>
          </a:bodyPr>
          <a:lstStyle/>
          <a:p>
            <a:pPr eaLnBrk="0" hangingPunct="0"/>
            <a:r>
              <a:rPr lang="en-US">
                <a:solidFill>
                  <a:srgbClr val="1F497D"/>
                </a:solidFill>
                <a:hlinkClick r:id="rId3"/>
              </a:rPr>
              <a:t>http://www.aarp.org/sk/taxaide/recruit.html</a:t>
            </a:r>
            <a:r>
              <a:rPr lang="en-US"/>
              <a:t> </a:t>
            </a:r>
          </a:p>
        </p:txBody>
      </p:sp>
      <p:pic>
        <p:nvPicPr>
          <p:cNvPr id="56326" name="Picture 4"/>
          <p:cNvPicPr>
            <a:picLocks noChangeAspect="1" noChangeArrowheads="1"/>
          </p:cNvPicPr>
          <p:nvPr/>
        </p:nvPicPr>
        <p:blipFill>
          <a:blip r:embed="rId4" cstate="print"/>
          <a:srcRect/>
          <a:stretch>
            <a:fillRect/>
          </a:stretch>
        </p:blipFill>
        <p:spPr bwMode="auto">
          <a:xfrm>
            <a:off x="533400" y="1981200"/>
            <a:ext cx="8305800" cy="4724400"/>
          </a:xfrm>
          <a:prstGeom prst="rect">
            <a:avLst/>
          </a:prstGeom>
          <a:noFill/>
          <a:ln w="9525">
            <a:noFill/>
            <a:miter lim="800000"/>
            <a:headEnd/>
            <a:tailEnd/>
          </a:ln>
        </p:spPr>
      </p:pic>
      <p:sp>
        <p:nvSpPr>
          <p:cNvPr id="11" name="Right Arrow 10"/>
          <p:cNvSpPr/>
          <p:nvPr/>
        </p:nvSpPr>
        <p:spPr>
          <a:xfrm>
            <a:off x="2362200" y="3200400"/>
            <a:ext cx="977900" cy="48418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rgbClr val="FF00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algn="ctr" eaLnBrk="1" hangingPunct="1">
              <a:defRPr/>
            </a:pPr>
            <a:r>
              <a:rPr lang="en-US" dirty="0" smtClean="0">
                <a:solidFill>
                  <a:schemeClr val="tx1">
                    <a:lumMod val="95000"/>
                    <a:lumOff val="5000"/>
                  </a:schemeClr>
                </a:solidFill>
              </a:rPr>
              <a:t>Communications </a:t>
            </a:r>
            <a:r>
              <a:rPr lang="en-US" sz="2800" dirty="0" smtClean="0">
                <a:solidFill>
                  <a:schemeClr val="tx1">
                    <a:lumMod val="95000"/>
                    <a:lumOff val="5000"/>
                  </a:schemeClr>
                </a:solidFill>
              </a:rPr>
              <a:t>and </a:t>
            </a:r>
            <a:r>
              <a:rPr lang="en-US" dirty="0" smtClean="0">
                <a:solidFill>
                  <a:schemeClr val="tx1">
                    <a:lumMod val="95000"/>
                    <a:lumOff val="5000"/>
                  </a:schemeClr>
                </a:solidFill>
              </a:rPr>
              <a:t>Publicity</a:t>
            </a:r>
          </a:p>
        </p:txBody>
      </p:sp>
      <p:sp>
        <p:nvSpPr>
          <p:cNvPr id="57347" name="Footer Placeholder 4"/>
          <p:cNvSpPr>
            <a:spLocks noGrp="1"/>
          </p:cNvSpPr>
          <p:nvPr>
            <p:ph type="ftr" sz="quarter" idx="11"/>
          </p:nvPr>
        </p:nvSpPr>
        <p:spPr bwMode="auto">
          <a:xfrm>
            <a:off x="58674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4" name="Slide Number Placeholder 3"/>
          <p:cNvSpPr>
            <a:spLocks noGrp="1"/>
          </p:cNvSpPr>
          <p:nvPr>
            <p:ph type="sldNum" sz="quarter" idx="12"/>
          </p:nvPr>
        </p:nvSpPr>
        <p:spPr/>
        <p:txBody>
          <a:bodyPr/>
          <a:lstStyle/>
          <a:p>
            <a:pPr>
              <a:defRPr/>
            </a:pPr>
            <a:fld id="{3845CA51-31A0-47F6-883D-B9DDEDDFFC93}" type="slidenum">
              <a:rPr lang="en-US"/>
              <a:pPr>
                <a:defRPr/>
              </a:pPr>
              <a:t>48</a:t>
            </a:fld>
            <a:endParaRPr lang="en-US" dirty="0"/>
          </a:p>
        </p:txBody>
      </p:sp>
      <p:sp>
        <p:nvSpPr>
          <p:cNvPr id="6" name="Text Placeholder 5"/>
          <p:cNvSpPr>
            <a:spLocks noGrp="1"/>
          </p:cNvSpPr>
          <p:nvPr>
            <p:ph type="body" idx="1"/>
          </p:nvPr>
        </p:nvSpPr>
        <p:spPr>
          <a:xfrm>
            <a:off x="722313" y="2819400"/>
            <a:ext cx="7772400" cy="1066800"/>
          </a:xfrm>
        </p:spPr>
        <p:txBody>
          <a:bodyPr/>
          <a:lstStyle/>
          <a:p>
            <a:pPr>
              <a:buFont typeface="Wingdings" pitchFamily="2" charset="2"/>
              <a:buChar char="v"/>
              <a:defRPr/>
            </a:pPr>
            <a:r>
              <a:rPr lang="en-US" dirty="0" smtClean="0"/>
              <a:t>What are your State needs?</a:t>
            </a:r>
          </a:p>
          <a:p>
            <a:pPr>
              <a:buFont typeface="Wingdings" pitchFamily="2" charset="2"/>
              <a:buChar char="v"/>
              <a:defRPr/>
            </a:pPr>
            <a:r>
              <a:rPr lang="en-US" dirty="0" smtClean="0"/>
              <a:t>How do you communicate those needs?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lgn="ctr" eaLnBrk="1" hangingPunct="1"/>
            <a:r>
              <a:rPr lang="en-US" smtClean="0"/>
              <a:t>Introduce Yourself</a:t>
            </a:r>
          </a:p>
        </p:txBody>
      </p:sp>
      <p:sp>
        <p:nvSpPr>
          <p:cNvPr id="12291" name="Footer Placeholder 3"/>
          <p:cNvSpPr>
            <a:spLocks noGrp="1"/>
          </p:cNvSpPr>
          <p:nvPr>
            <p:ph type="ftr" sz="quarter" idx="11"/>
          </p:nvPr>
        </p:nvSpPr>
        <p:spPr bwMode="auto">
          <a:xfrm>
            <a:off x="56388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648200" y="6210300"/>
            <a:ext cx="609600" cy="457200"/>
          </a:xfrm>
        </p:spPr>
        <p:txBody>
          <a:bodyPr/>
          <a:lstStyle/>
          <a:p>
            <a:pPr>
              <a:defRPr/>
            </a:pPr>
            <a:r>
              <a:rPr lang="en-US" dirty="0"/>
              <a:t>4</a:t>
            </a:r>
          </a:p>
        </p:txBody>
      </p:sp>
      <p:sp>
        <p:nvSpPr>
          <p:cNvPr id="12293" name="Content Placeholder 2"/>
          <p:cNvSpPr>
            <a:spLocks noGrp="1"/>
          </p:cNvSpPr>
          <p:nvPr>
            <p:ph sz="quarter" idx="1"/>
          </p:nvPr>
        </p:nvSpPr>
        <p:spPr/>
        <p:txBody>
          <a:bodyPr/>
          <a:lstStyle/>
          <a:p>
            <a:pPr eaLnBrk="1" hangingPunct="1"/>
            <a:r>
              <a:rPr lang="en-US" smtClean="0"/>
              <a:t>Name</a:t>
            </a:r>
          </a:p>
          <a:p>
            <a:pPr eaLnBrk="1" hangingPunct="1"/>
            <a:r>
              <a:rPr lang="en-US" smtClean="0"/>
              <a:t>(Split) State</a:t>
            </a:r>
          </a:p>
          <a:p>
            <a:pPr eaLnBrk="1" hangingPunct="1"/>
            <a:r>
              <a:rPr lang="en-US" smtClean="0"/>
              <a:t>Tax-Aide Experience</a:t>
            </a:r>
          </a:p>
          <a:p>
            <a:pPr lvl="1" eaLnBrk="1" hangingPunct="1"/>
            <a:r>
              <a:rPr lang="en-US" smtClean="0"/>
              <a:t>Years in Program</a:t>
            </a:r>
          </a:p>
          <a:p>
            <a:pPr lvl="1" eaLnBrk="1" hangingPunct="1"/>
            <a:r>
              <a:rPr lang="en-US" smtClean="0"/>
              <a:t>Other Current / Previous Roles</a:t>
            </a:r>
          </a:p>
          <a:p>
            <a:pPr eaLnBrk="1" hangingPunct="1"/>
            <a:r>
              <a:rPr lang="en-US" smtClean="0"/>
              <a:t>Partnership / Communications / Recruiting Experience</a:t>
            </a:r>
          </a:p>
          <a:p>
            <a:pPr lvl="1" eaLnBrk="1" hangingPunct="1"/>
            <a:r>
              <a:rPr lang="en-US" smtClean="0"/>
              <a:t>e.g. Past Lives</a:t>
            </a:r>
          </a:p>
          <a:p>
            <a:pPr eaLnBrk="1" hangingPunct="1"/>
            <a:r>
              <a:rPr lang="en-US" smtClean="0"/>
              <a:t>Goals / Expectations  </a:t>
            </a:r>
            <a:r>
              <a:rPr lang="en-US" smtClean="0">
                <a:solidFill>
                  <a:srgbClr val="FF0000"/>
                </a:solidFill>
              </a:rPr>
              <a:t>“Why did you agree to do this?”</a:t>
            </a:r>
          </a:p>
          <a:p>
            <a:pPr eaLnBrk="1" hangingPunct="1"/>
            <a:r>
              <a:rPr lang="en-US" smtClean="0"/>
              <a:t>Something About Yourself that We Wouldn’t Know Just by Looking at You</a:t>
            </a:r>
          </a:p>
          <a:p>
            <a:pPr lvl="1" eaLnBrk="1" hangingPunct="1"/>
            <a:endParaRPr lang="en-US" smtClean="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US" smtClean="0"/>
              <a:t>Communications / Publicity</a:t>
            </a:r>
          </a:p>
        </p:txBody>
      </p:sp>
      <p:sp>
        <p:nvSpPr>
          <p:cNvPr id="58371" name="Footer Placeholder 10"/>
          <p:cNvSpPr>
            <a:spLocks noGrp="1"/>
          </p:cNvSpPr>
          <p:nvPr>
            <p:ph type="ftr" sz="quarter" idx="11"/>
          </p:nvPr>
        </p:nvSpPr>
        <p:spPr bwMode="auto">
          <a:xfrm>
            <a:off x="5715000" y="6172200"/>
            <a:ext cx="3733800" cy="457200"/>
          </a:xfrm>
          <a:noFill/>
          <a:ln>
            <a:miter lim="800000"/>
            <a:headEnd/>
            <a:tailEnd/>
          </a:ln>
        </p:spPr>
        <p:txBody>
          <a:bodyPr vert="horz" wrap="square" lIns="91440" tIns="45720" rIns="91440" bIns="45720" numCol="1" compatLnSpc="1">
            <a:prstTxWarp prst="textNoShape">
              <a:avLst/>
            </a:prstTxWarp>
          </a:bodyPr>
          <a:lstStyle/>
          <a:p>
            <a:r>
              <a:rPr lang="en-US" smtClean="0"/>
              <a:t>     New PCS Training - July 27-29, 2011</a:t>
            </a:r>
          </a:p>
        </p:txBody>
      </p:sp>
      <p:sp>
        <p:nvSpPr>
          <p:cNvPr id="10" name="Slide Number Placeholder 9"/>
          <p:cNvSpPr>
            <a:spLocks noGrp="1"/>
          </p:cNvSpPr>
          <p:nvPr>
            <p:ph type="sldNum" sz="quarter" idx="12"/>
          </p:nvPr>
        </p:nvSpPr>
        <p:spPr>
          <a:xfrm>
            <a:off x="4419600" y="6210300"/>
            <a:ext cx="685800" cy="457200"/>
          </a:xfrm>
        </p:spPr>
        <p:txBody>
          <a:bodyPr/>
          <a:lstStyle/>
          <a:p>
            <a:pPr>
              <a:defRPr/>
            </a:pPr>
            <a:fld id="{BF7D865F-E737-478A-AE43-FEE17A8F279A}" type="slidenum">
              <a:rPr lang="en-US"/>
              <a:pPr>
                <a:defRPr/>
              </a:pPr>
              <a:t>49</a:t>
            </a:fld>
            <a:endParaRPr lang="en-US" dirty="0"/>
          </a:p>
        </p:txBody>
      </p:sp>
      <p:sp>
        <p:nvSpPr>
          <p:cNvPr id="7" name="Freeform 6"/>
          <p:cNvSpPr/>
          <p:nvPr/>
        </p:nvSpPr>
        <p:spPr>
          <a:xfrm>
            <a:off x="3476660" y="2666991"/>
            <a:ext cx="5286339" cy="2353500"/>
          </a:xfrm>
          <a:custGeom>
            <a:avLst/>
            <a:gdLst>
              <a:gd name="connsiteX0" fmla="*/ 0 w 5286339"/>
              <a:gd name="connsiteY0" fmla="*/ 1176750 h 2353500"/>
              <a:gd name="connsiteX1" fmla="*/ 1568148 w 5286339"/>
              <a:gd name="connsiteY1" fmla="*/ 101728 h 2353500"/>
              <a:gd name="connsiteX2" fmla="*/ 2643172 w 5286339"/>
              <a:gd name="connsiteY2" fmla="*/ 3 h 2353500"/>
              <a:gd name="connsiteX3" fmla="*/ 3718198 w 5286339"/>
              <a:gd name="connsiteY3" fmla="*/ 101729 h 2353500"/>
              <a:gd name="connsiteX4" fmla="*/ 5286341 w 5286339"/>
              <a:gd name="connsiteY4" fmla="*/ 1176758 h 2353500"/>
              <a:gd name="connsiteX5" fmla="*/ 3718195 w 5286339"/>
              <a:gd name="connsiteY5" fmla="*/ 2251783 h 2353500"/>
              <a:gd name="connsiteX6" fmla="*/ 2643170 w 5286339"/>
              <a:gd name="connsiteY6" fmla="*/ 2353508 h 2353500"/>
              <a:gd name="connsiteX7" fmla="*/ 1568145 w 5286339"/>
              <a:gd name="connsiteY7" fmla="*/ 2251782 h 2353500"/>
              <a:gd name="connsiteX8" fmla="*/ 1 w 5286339"/>
              <a:gd name="connsiteY8" fmla="*/ 1176755 h 2353500"/>
              <a:gd name="connsiteX9" fmla="*/ 0 w 528633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6339" h="2353500">
                <a:moveTo>
                  <a:pt x="0" y="1176750"/>
                </a:moveTo>
                <a:cubicBezTo>
                  <a:pt x="3" y="711983"/>
                  <a:pt x="614451" y="290757"/>
                  <a:pt x="1568148" y="101728"/>
                </a:cubicBezTo>
                <a:cubicBezTo>
                  <a:pt x="1906522" y="34660"/>
                  <a:pt x="2272779" y="3"/>
                  <a:pt x="2643172" y="3"/>
                </a:cubicBezTo>
                <a:cubicBezTo>
                  <a:pt x="3013565" y="3"/>
                  <a:pt x="3379824" y="34661"/>
                  <a:pt x="3718198" y="101729"/>
                </a:cubicBezTo>
                <a:cubicBezTo>
                  <a:pt x="4671898" y="290759"/>
                  <a:pt x="5286345" y="711989"/>
                  <a:pt x="5286341" y="1176758"/>
                </a:cubicBezTo>
                <a:cubicBezTo>
                  <a:pt x="5286341" y="1641526"/>
                  <a:pt x="4671894" y="2062753"/>
                  <a:pt x="3718195" y="2251783"/>
                </a:cubicBezTo>
                <a:cubicBezTo>
                  <a:pt x="3379821" y="2318851"/>
                  <a:pt x="3013563" y="2353508"/>
                  <a:pt x="2643170" y="2353508"/>
                </a:cubicBezTo>
                <a:cubicBezTo>
                  <a:pt x="2272777" y="2353508"/>
                  <a:pt x="1906519" y="2318850"/>
                  <a:pt x="1568145" y="2251782"/>
                </a:cubicBezTo>
                <a:cubicBezTo>
                  <a:pt x="614445" y="2062752"/>
                  <a:pt x="-2" y="1641523"/>
                  <a:pt x="1" y="1176755"/>
                </a:cubicBezTo>
                <a:cubicBezTo>
                  <a:pt x="1" y="1176753"/>
                  <a:pt x="0" y="1176752"/>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
          <a:lstStyle/>
          <a:p>
            <a:pPr algn="r" defTabSz="977900" fontAlgn="auto">
              <a:lnSpc>
                <a:spcPct val="90000"/>
              </a:lnSpc>
              <a:spcAft>
                <a:spcPct val="35000"/>
              </a:spcAft>
              <a:defRPr/>
            </a:pPr>
            <a:r>
              <a:rPr lang="en-US" sz="2200" dirty="0">
                <a:solidFill>
                  <a:schemeClr val="tx1">
                    <a:alpha val="25000"/>
                  </a:schemeClr>
                </a:solidFill>
              </a:rPr>
              <a:t>Partnerships</a:t>
            </a:r>
          </a:p>
        </p:txBody>
      </p:sp>
      <p:sp>
        <p:nvSpPr>
          <p:cNvPr id="8" name="Freeform 7"/>
          <p:cNvSpPr/>
          <p:nvPr/>
        </p:nvSpPr>
        <p:spPr>
          <a:xfrm>
            <a:off x="1957975" y="3727402"/>
            <a:ext cx="5322159" cy="2353500"/>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b" anchorCtr="1"/>
          <a:lstStyle/>
          <a:p>
            <a:pPr algn="ctr" defTabSz="977900" fontAlgn="auto">
              <a:lnSpc>
                <a:spcPct val="90000"/>
              </a:lnSpc>
              <a:spcAft>
                <a:spcPct val="35000"/>
              </a:spcAft>
              <a:defRPr/>
            </a:pPr>
            <a:r>
              <a:rPr lang="en-US" sz="2200" dirty="0">
                <a:solidFill>
                  <a:schemeClr val="tx1">
                    <a:alpha val="25000"/>
                  </a:schemeClr>
                </a:solidFill>
              </a:rPr>
              <a:t>Volunteer Recruiting</a:t>
            </a:r>
          </a:p>
        </p:txBody>
      </p:sp>
      <p:sp>
        <p:nvSpPr>
          <p:cNvPr id="9" name="Freeform 8"/>
          <p:cNvSpPr/>
          <p:nvPr/>
        </p:nvSpPr>
        <p:spPr>
          <a:xfrm>
            <a:off x="533665" y="2666991"/>
            <a:ext cx="5322159" cy="2353500"/>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a:solidFill>
            <a:schemeClr val="accent1">
              <a:hueOff val="0"/>
              <a:satOff val="0"/>
              <a:lumOff val="0"/>
              <a:alpha val="35000"/>
            </a:scheme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
          <a:lstStyle/>
          <a:p>
            <a:pPr defTabSz="977900" fontAlgn="auto">
              <a:lnSpc>
                <a:spcPct val="90000"/>
              </a:lnSpc>
              <a:spcAft>
                <a:spcPct val="35000"/>
              </a:spcAft>
              <a:defRPr/>
            </a:pPr>
            <a:r>
              <a:rPr lang="en-US" sz="2200" dirty="0">
                <a:solidFill>
                  <a:schemeClr val="tx1">
                    <a:alpha val="25000"/>
                  </a:schemeClr>
                </a:solidFill>
              </a:rPr>
              <a:t>SMT Function</a:t>
            </a:r>
          </a:p>
        </p:txBody>
      </p:sp>
      <p:sp>
        <p:nvSpPr>
          <p:cNvPr id="6" name="Freeform 5"/>
          <p:cNvSpPr/>
          <p:nvPr/>
        </p:nvSpPr>
        <p:spPr>
          <a:xfrm>
            <a:off x="1957388" y="1646238"/>
            <a:ext cx="5322887" cy="2352675"/>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1"/>
          <a:lstStyle/>
          <a:p>
            <a:pPr algn="ctr" defTabSz="977900" fontAlgn="auto">
              <a:lnSpc>
                <a:spcPct val="90000"/>
              </a:lnSpc>
              <a:spcAft>
                <a:spcPct val="35000"/>
              </a:spcAft>
              <a:defRPr/>
            </a:pPr>
            <a:r>
              <a:rPr lang="en-US" sz="2800" dirty="0"/>
              <a:t>Communications / Publicity</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algn="ctr" eaLnBrk="1" hangingPunct="1"/>
            <a:r>
              <a:rPr lang="en-US" smtClean="0">
                <a:solidFill>
                  <a:srgbClr val="FF0000"/>
                </a:solidFill>
              </a:rPr>
              <a:t>Develop a Media Plan</a:t>
            </a:r>
          </a:p>
        </p:txBody>
      </p:sp>
      <p:sp>
        <p:nvSpPr>
          <p:cNvPr id="59395" name="Footer Placeholder 9"/>
          <p:cNvSpPr>
            <a:spLocks noGrp="1"/>
          </p:cNvSpPr>
          <p:nvPr>
            <p:ph type="ftr" sz="quarter" idx="11"/>
          </p:nvPr>
        </p:nvSpPr>
        <p:spPr bwMode="auto">
          <a:xfrm>
            <a:off x="5867400" y="6172200"/>
            <a:ext cx="34290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419600" y="6210300"/>
            <a:ext cx="609600" cy="457200"/>
          </a:xfrm>
        </p:spPr>
        <p:txBody>
          <a:bodyPr/>
          <a:lstStyle/>
          <a:p>
            <a:pPr>
              <a:defRPr/>
            </a:pPr>
            <a:fld id="{8D51DC42-7BF0-49C0-96B5-0E4D35BE17BE}" type="slidenum">
              <a:rPr lang="en-US"/>
              <a:pPr>
                <a:defRPr/>
              </a:pPr>
              <a:t>50</a:t>
            </a:fld>
            <a:endParaRPr lang="en-US" dirty="0"/>
          </a:p>
        </p:txBody>
      </p:sp>
      <p:sp>
        <p:nvSpPr>
          <p:cNvPr id="59397" name="Rectangle 3"/>
          <p:cNvSpPr>
            <a:spLocks noGrp="1" noChangeArrowheads="1"/>
          </p:cNvSpPr>
          <p:nvPr>
            <p:ph sz="quarter" idx="1"/>
          </p:nvPr>
        </p:nvSpPr>
        <p:spPr>
          <a:xfrm>
            <a:off x="914400" y="1752600"/>
            <a:ext cx="7772400" cy="4267200"/>
          </a:xfrm>
        </p:spPr>
        <p:txBody>
          <a:bodyPr/>
          <a:lstStyle/>
          <a:p>
            <a:pPr lvl="1" eaLnBrk="1" hangingPunct="1"/>
            <a:r>
              <a:rPr lang="en-US" smtClean="0"/>
              <a:t>Review the existing plan, if there is one in your state </a:t>
            </a:r>
          </a:p>
          <a:p>
            <a:pPr lvl="1" eaLnBrk="1" hangingPunct="1"/>
            <a:r>
              <a:rPr lang="en-US" smtClean="0"/>
              <a:t>Meet/talk with SMT, DCs, LCs, CCs</a:t>
            </a:r>
          </a:p>
          <a:p>
            <a:pPr lvl="1" eaLnBrk="1" hangingPunct="1"/>
            <a:r>
              <a:rPr lang="en-US" smtClean="0"/>
              <a:t>Learn from your team the kinds of media outreach methods used in the past</a:t>
            </a:r>
          </a:p>
          <a:p>
            <a:pPr lvl="1" eaLnBrk="1" hangingPunct="1"/>
            <a:r>
              <a:rPr lang="en-US" smtClean="0"/>
              <a:t>Find out where they need help </a:t>
            </a:r>
          </a:p>
          <a:p>
            <a:pPr lvl="1" eaLnBrk="1" hangingPunct="1"/>
            <a:r>
              <a:rPr lang="en-US" smtClean="0"/>
              <a:t>Examine successful/not successful media methods utilized in the past		</a:t>
            </a:r>
          </a:p>
          <a:p>
            <a:pPr lvl="1" eaLnBrk="1" hangingPunct="1"/>
            <a:r>
              <a:rPr lang="en-US" smtClean="0"/>
              <a:t>Update the existing plan to reflect what the current goals and needs</a:t>
            </a:r>
          </a:p>
          <a:p>
            <a:pPr eaLnBrk="1" hangingPunct="1"/>
            <a:endParaRPr lang="en-US" smtClean="0"/>
          </a:p>
        </p:txBody>
      </p:sp>
      <p:pic>
        <p:nvPicPr>
          <p:cNvPr id="59398" name="Picture 4" descr="j0291984"/>
          <p:cNvPicPr>
            <a:picLocks noChangeAspect="1" noChangeArrowheads="1"/>
          </p:cNvPicPr>
          <p:nvPr/>
        </p:nvPicPr>
        <p:blipFill>
          <a:blip r:embed="rId3" cstate="print"/>
          <a:srcRect/>
          <a:stretch>
            <a:fillRect/>
          </a:stretch>
        </p:blipFill>
        <p:spPr bwMode="auto">
          <a:xfrm>
            <a:off x="7451725" y="228600"/>
            <a:ext cx="1366838" cy="144780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9"/>
          <p:cNvSpPr>
            <a:spLocks noGrp="1"/>
          </p:cNvSpPr>
          <p:nvPr>
            <p:ph type="title"/>
          </p:nvPr>
        </p:nvSpPr>
        <p:spPr/>
        <p:txBody>
          <a:bodyPr/>
          <a:lstStyle/>
          <a:p>
            <a:pPr algn="ctr" eaLnBrk="1" hangingPunct="1"/>
            <a:r>
              <a:rPr lang="en-US" smtClean="0"/>
              <a:t>Communications / Publicity</a:t>
            </a:r>
          </a:p>
        </p:txBody>
      </p:sp>
      <p:sp>
        <p:nvSpPr>
          <p:cNvPr id="60419" name="Footer Placeholder 3"/>
          <p:cNvSpPr>
            <a:spLocks noGrp="1"/>
          </p:cNvSpPr>
          <p:nvPr>
            <p:ph type="ftr" sz="quarter" idx="11"/>
          </p:nvPr>
        </p:nvSpPr>
        <p:spPr bwMode="auto">
          <a:xfrm>
            <a:off x="60198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038600" y="6210300"/>
            <a:ext cx="838200" cy="457200"/>
          </a:xfrm>
        </p:spPr>
        <p:txBody>
          <a:bodyPr/>
          <a:lstStyle/>
          <a:p>
            <a:pPr>
              <a:defRPr/>
            </a:pPr>
            <a:fld id="{F1ED8478-4025-4346-BB8D-1369A163B4F1}" type="slidenum">
              <a:rPr lang="en-US"/>
              <a:pPr>
                <a:defRPr/>
              </a:pPr>
              <a:t>51</a:t>
            </a:fld>
            <a:endParaRPr lang="en-US" dirty="0"/>
          </a:p>
        </p:txBody>
      </p:sp>
      <p:sp>
        <p:nvSpPr>
          <p:cNvPr id="60421" name="Content Placeholder 2"/>
          <p:cNvSpPr>
            <a:spLocks noGrp="1"/>
          </p:cNvSpPr>
          <p:nvPr>
            <p:ph sz="quarter" idx="1"/>
          </p:nvPr>
        </p:nvSpPr>
        <p:spPr/>
        <p:txBody>
          <a:bodyPr/>
          <a:lstStyle/>
          <a:p>
            <a:pPr eaLnBrk="1" hangingPunct="1"/>
            <a:r>
              <a:rPr lang="en-US" smtClean="0"/>
              <a:t>Working with the AARP State Office</a:t>
            </a:r>
          </a:p>
          <a:p>
            <a:pPr eaLnBrk="1" hangingPunct="1"/>
            <a:r>
              <a:rPr lang="en-US" smtClean="0"/>
              <a:t>How we Communicate our Message</a:t>
            </a:r>
          </a:p>
          <a:p>
            <a:pPr eaLnBrk="1" hangingPunct="1"/>
            <a:r>
              <a:rPr lang="en-US" smtClean="0"/>
              <a:t>Tools for Working with the Media</a:t>
            </a:r>
          </a:p>
          <a:p>
            <a:pPr eaLnBrk="1" hangingPunct="1"/>
            <a:r>
              <a:rPr lang="en-US" smtClean="0"/>
              <a:t>Working with Local Media</a:t>
            </a:r>
          </a:p>
          <a:p>
            <a:pPr eaLnBrk="1" hangingPunct="1"/>
            <a:endParaRPr lang="en-US" smtClean="0"/>
          </a:p>
          <a:p>
            <a:pPr eaLnBrk="1" hangingPunct="1">
              <a:buFont typeface="Wingdings 2" pitchFamily="18" charset="2"/>
              <a:buNone/>
            </a:pPr>
            <a:r>
              <a:rPr lang="en-US" b="1" u="sng" smtClean="0"/>
              <a:t>Remember:</a:t>
            </a:r>
          </a:p>
          <a:p>
            <a:pPr eaLnBrk="1" hangingPunct="1">
              <a:buFont typeface="Wingdings 2" pitchFamily="18" charset="2"/>
              <a:buNone/>
            </a:pPr>
            <a:r>
              <a:rPr lang="en-US" smtClean="0"/>
              <a:t>AARP </a:t>
            </a:r>
            <a:r>
              <a:rPr lang="en-US" b="1" smtClean="0">
                <a:solidFill>
                  <a:srgbClr val="FF0000"/>
                </a:solidFill>
              </a:rPr>
              <a:t>Foundation </a:t>
            </a:r>
            <a:r>
              <a:rPr lang="en-US" smtClean="0"/>
              <a:t>Tax-Aide</a:t>
            </a:r>
          </a:p>
          <a:p>
            <a:pPr eaLnBrk="1" hangingPunct="1"/>
            <a:endParaRPr lang="en-US" smtClean="0"/>
          </a:p>
        </p:txBody>
      </p:sp>
      <p:pic>
        <p:nvPicPr>
          <p:cNvPr id="60422" name="Picture 11" descr="j0309615"/>
          <p:cNvPicPr>
            <a:picLocks noChangeAspect="1" noChangeArrowheads="1"/>
          </p:cNvPicPr>
          <p:nvPr/>
        </p:nvPicPr>
        <p:blipFill>
          <a:blip r:embed="rId2" cstate="print"/>
          <a:srcRect/>
          <a:stretch>
            <a:fillRect/>
          </a:stretch>
        </p:blipFill>
        <p:spPr bwMode="auto">
          <a:xfrm>
            <a:off x="4953000" y="3540125"/>
            <a:ext cx="3048000" cy="2174875"/>
          </a:xfrm>
          <a:prstGeom prst="rect">
            <a:avLst/>
          </a:prstGeom>
          <a:noFill/>
          <a:ln w="9525">
            <a:noFill/>
            <a:miter lim="800000"/>
            <a:headEnd/>
            <a:tailEnd/>
          </a:ln>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normAutofit fontScale="90000"/>
          </a:bodyPr>
          <a:lstStyle/>
          <a:p>
            <a:pPr algn="ctr" eaLnBrk="1" fontAlgn="auto" hangingPunct="1">
              <a:spcAft>
                <a:spcPts val="0"/>
              </a:spcAft>
              <a:defRPr/>
            </a:pPr>
            <a:r>
              <a:rPr lang="en-US" sz="5100" dirty="0" smtClean="0">
                <a:solidFill>
                  <a:schemeClr val="accent2">
                    <a:lumMod val="60000"/>
                    <a:lumOff val="40000"/>
                  </a:schemeClr>
                </a:solidFill>
              </a:rPr>
              <a:t>Communication</a:t>
            </a:r>
            <a:r>
              <a:rPr lang="en-US" dirty="0" smtClean="0">
                <a:solidFill>
                  <a:schemeClr val="accent2">
                    <a:lumMod val="60000"/>
                    <a:lumOff val="40000"/>
                  </a:schemeClr>
                </a:solidFill>
              </a:rPr>
              <a:t/>
            </a:r>
            <a:br>
              <a:rPr lang="en-US" dirty="0" smtClean="0">
                <a:solidFill>
                  <a:schemeClr val="accent2">
                    <a:lumMod val="60000"/>
                    <a:lumOff val="40000"/>
                  </a:schemeClr>
                </a:solidFill>
              </a:rPr>
            </a:br>
            <a:r>
              <a:rPr lang="en-US" sz="3100" dirty="0" smtClean="0">
                <a:solidFill>
                  <a:schemeClr val="accent2">
                    <a:lumMod val="60000"/>
                    <a:lumOff val="40000"/>
                  </a:schemeClr>
                </a:solidFill>
              </a:rPr>
              <a:t>Building Block for a Successful Program</a:t>
            </a:r>
            <a:endParaRPr lang="en-US" dirty="0">
              <a:solidFill>
                <a:schemeClr val="accent2">
                  <a:lumMod val="60000"/>
                  <a:lumOff val="40000"/>
                </a:schemeClr>
              </a:solidFill>
            </a:endParaRPr>
          </a:p>
        </p:txBody>
      </p:sp>
      <p:sp>
        <p:nvSpPr>
          <p:cNvPr id="61443" name="Footer Placeholder 9"/>
          <p:cNvSpPr>
            <a:spLocks noGrp="1"/>
          </p:cNvSpPr>
          <p:nvPr>
            <p:ph type="ftr" sz="quarter" idx="11"/>
          </p:nvPr>
        </p:nvSpPr>
        <p:spPr bwMode="auto">
          <a:xfrm>
            <a:off x="6019800" y="6172200"/>
            <a:ext cx="33528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495800" y="6210300"/>
            <a:ext cx="762000" cy="457200"/>
          </a:xfrm>
        </p:spPr>
        <p:txBody>
          <a:bodyPr/>
          <a:lstStyle/>
          <a:p>
            <a:pPr>
              <a:defRPr/>
            </a:pPr>
            <a:fld id="{01EC8417-767F-4C93-A851-9415C31C4773}" type="slidenum">
              <a:rPr lang="en-US"/>
              <a:pPr>
                <a:defRPr/>
              </a:pPr>
              <a:t>52</a:t>
            </a:fld>
            <a:endParaRPr lang="en-US" dirty="0"/>
          </a:p>
        </p:txBody>
      </p:sp>
      <p:sp>
        <p:nvSpPr>
          <p:cNvPr id="61445" name="Rectangle 3"/>
          <p:cNvSpPr>
            <a:spLocks noGrp="1" noChangeArrowheads="1"/>
          </p:cNvSpPr>
          <p:nvPr>
            <p:ph sz="quarter" idx="1"/>
          </p:nvPr>
        </p:nvSpPr>
        <p:spPr>
          <a:xfrm>
            <a:off x="914400" y="2057400"/>
            <a:ext cx="7772400" cy="3962400"/>
          </a:xfrm>
        </p:spPr>
        <p:txBody>
          <a:bodyPr/>
          <a:lstStyle/>
          <a:p>
            <a:pPr eaLnBrk="1" hangingPunct="1"/>
            <a:r>
              <a:rPr lang="en-US" smtClean="0"/>
              <a:t>Know your subject matter</a:t>
            </a:r>
          </a:p>
          <a:p>
            <a:pPr eaLnBrk="1" hangingPunct="1"/>
            <a:r>
              <a:rPr lang="en-US" smtClean="0"/>
              <a:t>Develop your contacts</a:t>
            </a:r>
          </a:p>
          <a:p>
            <a:pPr eaLnBrk="1" hangingPunct="1"/>
            <a:r>
              <a:rPr lang="en-US" smtClean="0"/>
              <a:t>Utilize your AARP  Foundation Tax-Aide Partners (SPEC and AAA)</a:t>
            </a:r>
          </a:p>
          <a:p>
            <a:pPr eaLnBrk="1" hangingPunct="1"/>
            <a:r>
              <a:rPr lang="en-US" smtClean="0"/>
              <a:t>Recognize that you may require  assistance and input from others</a:t>
            </a:r>
          </a:p>
        </p:txBody>
      </p:sp>
      <p:pic>
        <p:nvPicPr>
          <p:cNvPr id="61446" name="Picture 4" descr="j0232107"/>
          <p:cNvPicPr>
            <a:picLocks noChangeAspect="1" noChangeArrowheads="1"/>
          </p:cNvPicPr>
          <p:nvPr/>
        </p:nvPicPr>
        <p:blipFill>
          <a:blip r:embed="rId3" cstate="print"/>
          <a:srcRect/>
          <a:stretch>
            <a:fillRect/>
          </a:stretch>
        </p:blipFill>
        <p:spPr bwMode="auto">
          <a:xfrm>
            <a:off x="5257800" y="4038600"/>
            <a:ext cx="1689100" cy="186055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914400" y="274638"/>
            <a:ext cx="7772400" cy="792162"/>
          </a:xfrm>
        </p:spPr>
        <p:txBody>
          <a:bodyPr/>
          <a:lstStyle/>
          <a:p>
            <a:pPr eaLnBrk="1" hangingPunct="1"/>
            <a:r>
              <a:rPr lang="en-US" sz="3600" smtClean="0"/>
              <a:t>AARP Foundation Tax-Aide Talking Points</a:t>
            </a:r>
          </a:p>
        </p:txBody>
      </p:sp>
      <p:sp>
        <p:nvSpPr>
          <p:cNvPr id="62467" name="Footer Placeholder 10"/>
          <p:cNvSpPr>
            <a:spLocks noGrp="1"/>
          </p:cNvSpPr>
          <p:nvPr>
            <p:ph type="ftr" sz="quarter" idx="11"/>
          </p:nvPr>
        </p:nvSpPr>
        <p:spPr bwMode="auto">
          <a:xfrm>
            <a:off x="5638800" y="6172200"/>
            <a:ext cx="3505200" cy="457200"/>
          </a:xfrm>
          <a:noFill/>
          <a:ln>
            <a:miter lim="800000"/>
            <a:headEnd/>
            <a:tailEnd/>
          </a:ln>
        </p:spPr>
        <p:txBody>
          <a:bodyPr vert="horz" wrap="square" lIns="91440" tIns="45720" rIns="91440" bIns="45720" numCol="1" compatLnSpc="1">
            <a:prstTxWarp prst="textNoShape">
              <a:avLst/>
            </a:prstTxWarp>
          </a:bodyPr>
          <a:lstStyle/>
          <a:p>
            <a:r>
              <a:rPr lang="en-US" smtClean="0"/>
              <a:t>     New PCS Training - July 27-29, 2011</a:t>
            </a:r>
          </a:p>
        </p:txBody>
      </p:sp>
      <p:sp>
        <p:nvSpPr>
          <p:cNvPr id="10" name="Slide Number Placeholder 9"/>
          <p:cNvSpPr>
            <a:spLocks noGrp="1"/>
          </p:cNvSpPr>
          <p:nvPr>
            <p:ph type="sldNum" sz="quarter" idx="12"/>
          </p:nvPr>
        </p:nvSpPr>
        <p:spPr>
          <a:xfrm>
            <a:off x="4267200" y="6210300"/>
            <a:ext cx="838200" cy="457200"/>
          </a:xfrm>
        </p:spPr>
        <p:txBody>
          <a:bodyPr/>
          <a:lstStyle/>
          <a:p>
            <a:pPr>
              <a:defRPr/>
            </a:pPr>
            <a:fld id="{E8D8AEDA-B2D7-46F9-9D63-37CE1190D2E6}" type="slidenum">
              <a:rPr lang="en-US"/>
              <a:pPr>
                <a:defRPr/>
              </a:pPr>
              <a:t>53</a:t>
            </a:fld>
            <a:endParaRPr lang="en-US" dirty="0"/>
          </a:p>
        </p:txBody>
      </p:sp>
      <p:sp>
        <p:nvSpPr>
          <p:cNvPr id="62469" name="Rectangle 3"/>
          <p:cNvSpPr>
            <a:spLocks noGrp="1" noChangeArrowheads="1"/>
          </p:cNvSpPr>
          <p:nvPr>
            <p:ph sz="quarter" idx="1"/>
          </p:nvPr>
        </p:nvSpPr>
        <p:spPr>
          <a:xfrm>
            <a:off x="914400" y="1524000"/>
            <a:ext cx="7772400" cy="4495800"/>
          </a:xfrm>
        </p:spPr>
        <p:txBody>
          <a:bodyPr/>
          <a:lstStyle/>
          <a:p>
            <a:pPr eaLnBrk="1" hangingPunct="1">
              <a:buFont typeface="Wingdings 2" pitchFamily="18" charset="2"/>
              <a:buNone/>
            </a:pPr>
            <a:r>
              <a:rPr lang="en-US" b="1" smtClean="0">
                <a:solidFill>
                  <a:srgbClr val="FF0000"/>
                </a:solidFill>
              </a:rPr>
              <a:t>Basics about AARP  Foundation Tax-Aide</a:t>
            </a:r>
          </a:p>
          <a:p>
            <a:pPr lvl="1" eaLnBrk="1" hangingPunct="1"/>
            <a:r>
              <a:rPr lang="en-US" smtClean="0"/>
              <a:t>Largest free, volunteer-run tax assistance and preparation service</a:t>
            </a:r>
          </a:p>
          <a:p>
            <a:pPr lvl="1" eaLnBrk="1" hangingPunct="1"/>
            <a:r>
              <a:rPr lang="en-US" smtClean="0"/>
              <a:t>Available to taxpayers with low-and moderate-income</a:t>
            </a:r>
          </a:p>
          <a:p>
            <a:pPr lvl="1" eaLnBrk="1" hangingPunct="1"/>
            <a:r>
              <a:rPr lang="en-US" smtClean="0"/>
              <a:t>‘Special attention’ to those age 60 and over </a:t>
            </a:r>
            <a:r>
              <a:rPr lang="en-US" sz="1400" smtClean="0"/>
              <a:t>(know what this means!)</a:t>
            </a:r>
            <a:endParaRPr lang="en-US" smtClean="0"/>
          </a:p>
          <a:p>
            <a:pPr lvl="1" eaLnBrk="1" hangingPunct="1"/>
            <a:r>
              <a:rPr lang="en-US" smtClean="0"/>
              <a:t>Over 36,000 volunteers</a:t>
            </a:r>
          </a:p>
          <a:p>
            <a:pPr lvl="1" eaLnBrk="1" hangingPunct="1"/>
            <a:r>
              <a:rPr lang="en-US" smtClean="0"/>
              <a:t>Trained in cooperation with and certified by the IRS</a:t>
            </a:r>
          </a:p>
          <a:p>
            <a:pPr lvl="1" eaLnBrk="1" hangingPunct="1"/>
            <a:r>
              <a:rPr lang="en-US" smtClean="0"/>
              <a:t>Help over 2.3 million taxpayers file their federal, state, and local tax returns each year</a:t>
            </a:r>
          </a:p>
          <a:p>
            <a:pPr lvl="1" eaLnBrk="1" hangingPunct="1"/>
            <a:r>
              <a:rPr lang="en-US" smtClean="0"/>
              <a:t>Nearly 6,500 AARP Foundation Tax-Aide sites nationwide</a:t>
            </a:r>
          </a:p>
          <a:p>
            <a:pPr lvl="1" eaLnBrk="1" hangingPunct="1"/>
            <a:endParaRPr lang="en-US" smtClean="0"/>
          </a:p>
          <a:p>
            <a:pPr lvl="1" eaLnBrk="1" hangingPunct="1"/>
            <a:endParaRPr lang="en-US" smtClean="0"/>
          </a:p>
        </p:txBody>
      </p:sp>
      <p:pic>
        <p:nvPicPr>
          <p:cNvPr id="62470" name="Picture 4" descr="j0297567"/>
          <p:cNvPicPr>
            <a:picLocks noChangeAspect="1" noChangeArrowheads="1"/>
          </p:cNvPicPr>
          <p:nvPr/>
        </p:nvPicPr>
        <p:blipFill>
          <a:blip r:embed="rId3" cstate="print"/>
          <a:srcRect/>
          <a:stretch>
            <a:fillRect/>
          </a:stretch>
        </p:blipFill>
        <p:spPr bwMode="auto">
          <a:xfrm>
            <a:off x="6858000" y="990600"/>
            <a:ext cx="1981200" cy="1036638"/>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990600" y="152400"/>
            <a:ext cx="7772400" cy="1143000"/>
          </a:xfrm>
        </p:spPr>
        <p:txBody>
          <a:bodyPr/>
          <a:lstStyle/>
          <a:p>
            <a:pPr eaLnBrk="1" hangingPunct="1"/>
            <a:r>
              <a:rPr lang="en-US" sz="3200" smtClean="0"/>
              <a:t>AARP Foundation Tax-Aide Talking Points</a:t>
            </a:r>
          </a:p>
        </p:txBody>
      </p:sp>
      <p:sp>
        <p:nvSpPr>
          <p:cNvPr id="63491" name="Footer Placeholder 10"/>
          <p:cNvSpPr>
            <a:spLocks noGrp="1"/>
          </p:cNvSpPr>
          <p:nvPr>
            <p:ph type="ftr" sz="quarter" idx="11"/>
          </p:nvPr>
        </p:nvSpPr>
        <p:spPr bwMode="auto">
          <a:xfrm>
            <a:off x="5791200" y="6172200"/>
            <a:ext cx="3657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10" name="Slide Number Placeholder 9"/>
          <p:cNvSpPr>
            <a:spLocks noGrp="1"/>
          </p:cNvSpPr>
          <p:nvPr>
            <p:ph type="sldNum" sz="quarter" idx="12"/>
          </p:nvPr>
        </p:nvSpPr>
        <p:spPr>
          <a:xfrm>
            <a:off x="4343400" y="6210300"/>
            <a:ext cx="838200" cy="457200"/>
          </a:xfrm>
        </p:spPr>
        <p:txBody>
          <a:bodyPr/>
          <a:lstStyle/>
          <a:p>
            <a:pPr>
              <a:defRPr/>
            </a:pPr>
            <a:fld id="{0A3AF954-72E6-4B5C-9AFD-671B5E88A77D}" type="slidenum">
              <a:rPr lang="en-US"/>
              <a:pPr>
                <a:defRPr/>
              </a:pPr>
              <a:t>54</a:t>
            </a:fld>
            <a:endParaRPr lang="en-US" dirty="0"/>
          </a:p>
        </p:txBody>
      </p:sp>
      <p:sp>
        <p:nvSpPr>
          <p:cNvPr id="63493" name="Rectangle 3"/>
          <p:cNvSpPr>
            <a:spLocks noGrp="1" noChangeArrowheads="1"/>
          </p:cNvSpPr>
          <p:nvPr>
            <p:ph sz="quarter" idx="1"/>
          </p:nvPr>
        </p:nvSpPr>
        <p:spPr>
          <a:xfrm>
            <a:off x="914400" y="2057400"/>
            <a:ext cx="7772400" cy="3962400"/>
          </a:xfrm>
        </p:spPr>
        <p:txBody>
          <a:bodyPr/>
          <a:lstStyle/>
          <a:p>
            <a:pPr eaLnBrk="1" hangingPunct="1">
              <a:buFont typeface="Wingdings 2" pitchFamily="18" charset="2"/>
              <a:buNone/>
            </a:pPr>
            <a:r>
              <a:rPr lang="en-US" b="1" smtClean="0">
                <a:solidFill>
                  <a:srgbClr val="FF0000"/>
                </a:solidFill>
              </a:rPr>
              <a:t>Other Points to Know</a:t>
            </a:r>
          </a:p>
          <a:p>
            <a:pPr lvl="1" eaLnBrk="1" hangingPunct="1"/>
            <a:r>
              <a:rPr lang="en-US" smtClean="0"/>
              <a:t>Services are available in person from February 1 throughout April 15 each year, plus we provide year round support in some states</a:t>
            </a:r>
          </a:p>
          <a:p>
            <a:pPr lvl="1" eaLnBrk="1" hangingPunct="1"/>
            <a:r>
              <a:rPr lang="en-US" smtClean="0"/>
              <a:t>We are aiming for 100% of returns to be e-filed</a:t>
            </a:r>
          </a:p>
          <a:p>
            <a:pPr lvl="1" eaLnBrk="1" hangingPunct="1"/>
            <a:r>
              <a:rPr lang="en-US" smtClean="0"/>
              <a:t>Provide 24-hour year-round Internet tax assistance service through the web site  </a:t>
            </a:r>
            <a:r>
              <a:rPr lang="en-US" smtClean="0">
                <a:hlinkClick r:id="rId3"/>
              </a:rPr>
              <a:t>www.aarp.org</a:t>
            </a:r>
            <a:r>
              <a:rPr lang="en-US" smtClean="0"/>
              <a:t> </a:t>
            </a:r>
          </a:p>
          <a:p>
            <a:pPr lvl="1" eaLnBrk="1" hangingPunct="1"/>
            <a:r>
              <a:rPr lang="en-US" smtClean="0"/>
              <a:t>Taxpayers can pose questions online and get quality-reviewed answers back within a few days</a:t>
            </a:r>
          </a:p>
        </p:txBody>
      </p:sp>
      <p:pic>
        <p:nvPicPr>
          <p:cNvPr id="63494" name="Picture 4" descr="j0297567"/>
          <p:cNvPicPr>
            <a:picLocks noChangeAspect="1" noChangeArrowheads="1"/>
          </p:cNvPicPr>
          <p:nvPr/>
        </p:nvPicPr>
        <p:blipFill>
          <a:blip r:embed="rId4" cstate="print"/>
          <a:srcRect/>
          <a:stretch>
            <a:fillRect/>
          </a:stretch>
        </p:blipFill>
        <p:spPr bwMode="auto">
          <a:xfrm>
            <a:off x="6477000" y="1371600"/>
            <a:ext cx="1981200" cy="1036638"/>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mtClean="0"/>
              <a:t>AARP Foundation Boilerplate</a:t>
            </a:r>
          </a:p>
        </p:txBody>
      </p:sp>
      <p:sp>
        <p:nvSpPr>
          <p:cNvPr id="64515" name="Footer Placeholder 6"/>
          <p:cNvSpPr>
            <a:spLocks noGrp="1"/>
          </p:cNvSpPr>
          <p:nvPr>
            <p:ph type="ftr" sz="quarter" idx="11"/>
          </p:nvPr>
        </p:nvSpPr>
        <p:spPr bwMode="auto">
          <a:xfrm>
            <a:off x="59436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419600" y="6210300"/>
            <a:ext cx="914400" cy="457200"/>
          </a:xfrm>
        </p:spPr>
        <p:txBody>
          <a:bodyPr/>
          <a:lstStyle/>
          <a:p>
            <a:pPr>
              <a:defRPr/>
            </a:pPr>
            <a:fld id="{E7F64F42-4095-4B8B-826B-C9C52D85EAA6}" type="slidenum">
              <a:rPr lang="en-US"/>
              <a:pPr>
                <a:defRPr/>
              </a:pPr>
              <a:t>55</a:t>
            </a:fld>
            <a:endParaRPr lang="en-US" dirty="0"/>
          </a:p>
        </p:txBody>
      </p:sp>
      <p:sp>
        <p:nvSpPr>
          <p:cNvPr id="308227" name="Rectangle 3"/>
          <p:cNvSpPr>
            <a:spLocks noGrp="1" noChangeArrowheads="1"/>
          </p:cNvSpPr>
          <p:nvPr>
            <p:ph sz="quarter" idx="1"/>
          </p:nvPr>
        </p:nvSpPr>
        <p:spPr/>
        <p:txBody>
          <a:bodyPr>
            <a:normAutofit fontScale="92500"/>
          </a:bodyPr>
          <a:lstStyle/>
          <a:p>
            <a:pPr marL="420624" indent="-384048" eaLnBrk="1" fontAlgn="auto" hangingPunct="1">
              <a:spcBef>
                <a:spcPts val="580"/>
              </a:spcBef>
              <a:spcAft>
                <a:spcPts val="0"/>
              </a:spcAft>
              <a:buFont typeface="Wingdings 2" pitchFamily="18" charset="2"/>
              <a:buNone/>
              <a:defRPr/>
            </a:pPr>
            <a:r>
              <a:rPr lang="en-US" b="1" dirty="0" smtClean="0">
                <a:solidFill>
                  <a:srgbClr val="FF0000"/>
                </a:solidFill>
              </a:rPr>
              <a:t>Must be included on all communications</a:t>
            </a:r>
          </a:p>
          <a:p>
            <a:pPr marL="722376" lvl="1" indent="-274320" eaLnBrk="1" fontAlgn="auto" hangingPunct="1">
              <a:spcBef>
                <a:spcPts val="370"/>
              </a:spcBef>
              <a:spcAft>
                <a:spcPts val="0"/>
              </a:spcAft>
              <a:buFont typeface="Wingdings 2"/>
              <a:buChar char=""/>
              <a:defRPr/>
            </a:pPr>
            <a:r>
              <a:rPr lang="en-US" dirty="0" smtClean="0"/>
              <a:t>The AARP Foundation is AARP’s affiliated charity.  Foundation programs provide security, protection and empowerment for older persons in need.  Low-income older workers receive the job training and placement they need to rejoin the workforce.  Free tax assistance and preparation is provided for low and moderate income individuals, with special attention to those 60 and older.  The Foundation’s litigation staff protects the legal rights of older Americans in critical health, long-term care, consumer and employment situations.  Additional programs provide information, education and services to ensure that people over 50 lead lives of independence, dignity and purpose.  Foundation programs are funded by grants, tax-deductible contributions and AARP.</a:t>
            </a:r>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algn="ctr" eaLnBrk="1" hangingPunct="1"/>
            <a:r>
              <a:rPr lang="en-US" sz="2800" b="1" smtClean="0">
                <a:solidFill>
                  <a:srgbClr val="FF0000"/>
                </a:solidFill>
              </a:rPr>
              <a:t>How We Communicate </a:t>
            </a:r>
            <a:br>
              <a:rPr lang="en-US" sz="2800" b="1" smtClean="0">
                <a:solidFill>
                  <a:srgbClr val="FF0000"/>
                </a:solidFill>
              </a:rPr>
            </a:br>
            <a:r>
              <a:rPr lang="en-US" sz="2800" b="1" smtClean="0">
                <a:solidFill>
                  <a:srgbClr val="FF0000"/>
                </a:solidFill>
              </a:rPr>
              <a:t>the AARP Foundation Tax-Aide Message</a:t>
            </a:r>
          </a:p>
        </p:txBody>
      </p:sp>
      <p:sp>
        <p:nvSpPr>
          <p:cNvPr id="65539" name="Footer Placeholder 8"/>
          <p:cNvSpPr>
            <a:spLocks noGrp="1"/>
          </p:cNvSpPr>
          <p:nvPr>
            <p:ph type="ftr" sz="quarter" idx="11"/>
          </p:nvPr>
        </p:nvSpPr>
        <p:spPr bwMode="auto">
          <a:xfrm>
            <a:off x="5715000" y="6172200"/>
            <a:ext cx="3429000" cy="457200"/>
          </a:xfrm>
          <a:noFill/>
          <a:ln>
            <a:miter lim="800000"/>
            <a:headEnd/>
            <a:tailEnd/>
          </a:ln>
        </p:spPr>
        <p:txBody>
          <a:bodyPr vert="horz" wrap="square" lIns="91440" tIns="45720" rIns="91440" bIns="45720" numCol="1" compatLnSpc="1">
            <a:prstTxWarp prst="textNoShape">
              <a:avLst/>
            </a:prstTxWarp>
          </a:bodyPr>
          <a:lstStyle/>
          <a:p>
            <a:r>
              <a:rPr lang="en-US" smtClean="0"/>
              <a:t>      New PCS Training - July 27-29, 2011</a:t>
            </a:r>
          </a:p>
        </p:txBody>
      </p:sp>
      <p:sp>
        <p:nvSpPr>
          <p:cNvPr id="8" name="Slide Number Placeholder 7"/>
          <p:cNvSpPr>
            <a:spLocks noGrp="1"/>
          </p:cNvSpPr>
          <p:nvPr>
            <p:ph type="sldNum" sz="quarter" idx="12"/>
          </p:nvPr>
        </p:nvSpPr>
        <p:spPr>
          <a:xfrm>
            <a:off x="4495800" y="6210300"/>
            <a:ext cx="762000" cy="457200"/>
          </a:xfrm>
        </p:spPr>
        <p:txBody>
          <a:bodyPr/>
          <a:lstStyle/>
          <a:p>
            <a:pPr>
              <a:defRPr/>
            </a:pPr>
            <a:fld id="{7FCA202B-068B-4E35-850F-809F5302755A}" type="slidenum">
              <a:rPr lang="en-US"/>
              <a:pPr>
                <a:defRPr/>
              </a:pPr>
              <a:t>56</a:t>
            </a:fld>
            <a:endParaRPr lang="en-US" dirty="0"/>
          </a:p>
        </p:txBody>
      </p:sp>
      <p:sp>
        <p:nvSpPr>
          <p:cNvPr id="65541" name="Rectangle 3"/>
          <p:cNvSpPr>
            <a:spLocks noGrp="1" noChangeArrowheads="1"/>
          </p:cNvSpPr>
          <p:nvPr>
            <p:ph sz="quarter" idx="1"/>
          </p:nvPr>
        </p:nvSpPr>
        <p:spPr>
          <a:xfrm>
            <a:off x="914400" y="1828800"/>
            <a:ext cx="7772400" cy="4191000"/>
          </a:xfrm>
        </p:spPr>
        <p:txBody>
          <a:bodyPr/>
          <a:lstStyle/>
          <a:p>
            <a:pPr marL="419100" indent="-382588" eaLnBrk="1" hangingPunct="1">
              <a:buFont typeface="Wingdings 2" pitchFamily="18" charset="2"/>
              <a:buChar char=""/>
            </a:pPr>
            <a:r>
              <a:rPr lang="en-US" smtClean="0"/>
              <a:t>Newspapers – press releases, letters to the editor, feature articles, calendar listings</a:t>
            </a:r>
          </a:p>
          <a:p>
            <a:pPr marL="419100" indent="-382588" eaLnBrk="1" hangingPunct="1">
              <a:buFont typeface="Wingdings 2" pitchFamily="18" charset="2"/>
              <a:buChar char=""/>
            </a:pPr>
            <a:r>
              <a:rPr lang="en-US" smtClean="0"/>
              <a:t>Radio and TV – news releases, PSAs, talk shows, programming aimed at those over 60</a:t>
            </a:r>
          </a:p>
          <a:p>
            <a:pPr marL="419100" indent="-382588" eaLnBrk="1" hangingPunct="1">
              <a:buFont typeface="Wingdings 2" pitchFamily="18" charset="2"/>
              <a:buChar char=""/>
            </a:pPr>
            <a:r>
              <a:rPr lang="en-US" smtClean="0"/>
              <a:t>AARP The Magazine – ad, ink jet messages</a:t>
            </a:r>
          </a:p>
          <a:p>
            <a:pPr marL="419100" indent="-382588" eaLnBrk="1" hangingPunct="1">
              <a:buFont typeface="Wingdings 2" pitchFamily="18" charset="2"/>
              <a:buChar char=""/>
            </a:pPr>
            <a:r>
              <a:rPr lang="en-US" smtClean="0"/>
              <a:t>Testimonials/Letters to the Editor</a:t>
            </a:r>
          </a:p>
          <a:p>
            <a:pPr marL="419100" indent="-382588" eaLnBrk="1" hangingPunct="1">
              <a:buFont typeface="Wingdings 2" pitchFamily="18" charset="2"/>
              <a:buChar char=""/>
            </a:pPr>
            <a:r>
              <a:rPr lang="en-US" smtClean="0"/>
              <a:t>Social Networking Media</a:t>
            </a:r>
          </a:p>
        </p:txBody>
      </p:sp>
      <p:pic>
        <p:nvPicPr>
          <p:cNvPr id="65542" name="Picture 8" descr="j0345330"/>
          <p:cNvPicPr>
            <a:picLocks noChangeAspect="1" noChangeArrowheads="1"/>
          </p:cNvPicPr>
          <p:nvPr/>
        </p:nvPicPr>
        <p:blipFill>
          <a:blip r:embed="rId3" cstate="print"/>
          <a:srcRect/>
          <a:stretch>
            <a:fillRect/>
          </a:stretch>
        </p:blipFill>
        <p:spPr bwMode="auto">
          <a:xfrm>
            <a:off x="6858000" y="4038600"/>
            <a:ext cx="1824038" cy="1784350"/>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algn="ctr" eaLnBrk="1" hangingPunct="1"/>
            <a:r>
              <a:rPr lang="en-US" smtClean="0">
                <a:solidFill>
                  <a:srgbClr val="FF0000"/>
                </a:solidFill>
              </a:rPr>
              <a:t>Others Who Can Help You</a:t>
            </a:r>
          </a:p>
        </p:txBody>
      </p:sp>
      <p:sp>
        <p:nvSpPr>
          <p:cNvPr id="66563" name="Footer Placeholder 9"/>
          <p:cNvSpPr>
            <a:spLocks noGrp="1"/>
          </p:cNvSpPr>
          <p:nvPr>
            <p:ph type="ftr" sz="quarter" idx="11"/>
          </p:nvPr>
        </p:nvSpPr>
        <p:spPr bwMode="auto">
          <a:xfrm>
            <a:off x="5867400" y="6172200"/>
            <a:ext cx="3505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419600" y="6210300"/>
            <a:ext cx="838200" cy="457200"/>
          </a:xfrm>
        </p:spPr>
        <p:txBody>
          <a:bodyPr/>
          <a:lstStyle/>
          <a:p>
            <a:pPr>
              <a:defRPr/>
            </a:pPr>
            <a:fld id="{0E041456-34E9-42A5-97BE-C78C225DC6C4}" type="slidenum">
              <a:rPr lang="en-US"/>
              <a:pPr>
                <a:defRPr/>
              </a:pPr>
              <a:t>57</a:t>
            </a:fld>
            <a:endParaRPr lang="en-US" dirty="0"/>
          </a:p>
        </p:txBody>
      </p:sp>
      <p:sp>
        <p:nvSpPr>
          <p:cNvPr id="66565" name="Rectangle 3"/>
          <p:cNvSpPr>
            <a:spLocks noGrp="1" noChangeArrowheads="1"/>
          </p:cNvSpPr>
          <p:nvPr>
            <p:ph sz="quarter" idx="1"/>
          </p:nvPr>
        </p:nvSpPr>
        <p:spPr>
          <a:xfrm>
            <a:off x="914400" y="2209800"/>
            <a:ext cx="7772400" cy="3810000"/>
          </a:xfrm>
        </p:spPr>
        <p:txBody>
          <a:bodyPr/>
          <a:lstStyle/>
          <a:p>
            <a:pPr eaLnBrk="1" hangingPunct="1">
              <a:buFont typeface="Wingdings 2" pitchFamily="18" charset="2"/>
              <a:buNone/>
            </a:pPr>
            <a:r>
              <a:rPr lang="en-US" smtClean="0"/>
              <a:t>Communications Coordinator (CC)</a:t>
            </a:r>
          </a:p>
          <a:p>
            <a:pPr lvl="1" eaLnBrk="1" hangingPunct="1"/>
            <a:r>
              <a:rPr lang="en-US" smtClean="0"/>
              <a:t>A Communications Coordinator for each District can be an essential element in the success of the District.</a:t>
            </a:r>
          </a:p>
          <a:p>
            <a:pPr lvl="1" eaLnBrk="1" hangingPunct="1"/>
            <a:r>
              <a:rPr lang="en-US" smtClean="0"/>
              <a:t>See the job description in your PCS Guide</a:t>
            </a:r>
          </a:p>
          <a:p>
            <a:pPr eaLnBrk="1" hangingPunct="1"/>
            <a:endParaRPr lang="en-US" smtClean="0"/>
          </a:p>
        </p:txBody>
      </p:sp>
      <p:pic>
        <p:nvPicPr>
          <p:cNvPr id="66566" name="Picture 19" descr="j0234429"/>
          <p:cNvPicPr>
            <a:picLocks noChangeAspect="1" noChangeArrowheads="1"/>
          </p:cNvPicPr>
          <p:nvPr/>
        </p:nvPicPr>
        <p:blipFill>
          <a:blip r:embed="rId3" cstate="print"/>
          <a:srcRect/>
          <a:stretch>
            <a:fillRect/>
          </a:stretch>
        </p:blipFill>
        <p:spPr bwMode="auto">
          <a:xfrm>
            <a:off x="6248400" y="4267200"/>
            <a:ext cx="2089150" cy="178435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normAutofit/>
          </a:bodyPr>
          <a:lstStyle/>
          <a:p>
            <a:pPr eaLnBrk="1" fontAlgn="auto" hangingPunct="1">
              <a:spcAft>
                <a:spcPts val="0"/>
              </a:spcAft>
              <a:defRPr/>
            </a:pPr>
            <a:r>
              <a:rPr lang="en-US" dirty="0" smtClean="0">
                <a:solidFill>
                  <a:schemeClr val="accent2">
                    <a:lumMod val="60000"/>
                    <a:lumOff val="40000"/>
                  </a:schemeClr>
                </a:solidFill>
              </a:rPr>
              <a:t>Why Does a District Need a CC</a:t>
            </a:r>
            <a:endParaRPr lang="en-US" dirty="0">
              <a:solidFill>
                <a:schemeClr val="accent2">
                  <a:lumMod val="60000"/>
                  <a:lumOff val="40000"/>
                </a:schemeClr>
              </a:solidFill>
            </a:endParaRPr>
          </a:p>
        </p:txBody>
      </p:sp>
      <p:sp>
        <p:nvSpPr>
          <p:cNvPr id="67587" name="Footer Placeholder 9"/>
          <p:cNvSpPr>
            <a:spLocks noGrp="1"/>
          </p:cNvSpPr>
          <p:nvPr>
            <p:ph type="ftr" sz="quarter" idx="11"/>
          </p:nvPr>
        </p:nvSpPr>
        <p:spPr bwMode="auto">
          <a:xfrm>
            <a:off x="56388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419600" y="6210300"/>
            <a:ext cx="762000" cy="457200"/>
          </a:xfrm>
        </p:spPr>
        <p:txBody>
          <a:bodyPr/>
          <a:lstStyle/>
          <a:p>
            <a:pPr>
              <a:defRPr/>
            </a:pPr>
            <a:fld id="{C5AE5B93-E670-44BF-8B5E-43F31CCEA6BE}" type="slidenum">
              <a:rPr lang="en-US"/>
              <a:pPr>
                <a:defRPr/>
              </a:pPr>
              <a:t>58</a:t>
            </a:fld>
            <a:endParaRPr lang="en-US" dirty="0"/>
          </a:p>
        </p:txBody>
      </p:sp>
      <p:sp>
        <p:nvSpPr>
          <p:cNvPr id="67589" name="Rectangle 3"/>
          <p:cNvSpPr>
            <a:spLocks noGrp="1" noChangeArrowheads="1"/>
          </p:cNvSpPr>
          <p:nvPr>
            <p:ph sz="quarter" idx="1"/>
          </p:nvPr>
        </p:nvSpPr>
        <p:spPr>
          <a:xfrm>
            <a:off x="914400" y="2133600"/>
            <a:ext cx="7772400" cy="3124200"/>
          </a:xfrm>
        </p:spPr>
        <p:txBody>
          <a:bodyPr/>
          <a:lstStyle/>
          <a:p>
            <a:pPr eaLnBrk="1" hangingPunct="1"/>
            <a:r>
              <a:rPr lang="en-US" smtClean="0"/>
              <a:t>The CC can be very critical to the successful completion of the publicity side of the DC position</a:t>
            </a:r>
          </a:p>
          <a:p>
            <a:pPr eaLnBrk="1" hangingPunct="1"/>
            <a:r>
              <a:rPr lang="en-US" smtClean="0"/>
              <a:t>They can be in a more effective position to identify and interface with local media</a:t>
            </a:r>
          </a:p>
          <a:p>
            <a:pPr eaLnBrk="1" hangingPunct="1"/>
            <a:r>
              <a:rPr lang="en-US" smtClean="0"/>
              <a:t>They will be able to focus on local fund raising partnerships</a:t>
            </a:r>
          </a:p>
          <a:p>
            <a:pPr eaLnBrk="1" hangingPunct="1"/>
            <a:r>
              <a:rPr lang="en-US" smtClean="0"/>
              <a:t>The DC can focus their attention to other program needs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eaLnBrk="1" hangingPunct="1"/>
            <a:r>
              <a:rPr lang="en-US" smtClean="0"/>
              <a:t>Glossary of Acronyms	</a:t>
            </a:r>
          </a:p>
        </p:txBody>
      </p:sp>
      <p:sp>
        <p:nvSpPr>
          <p:cNvPr id="13315" name="Footer Placeholder 5"/>
          <p:cNvSpPr>
            <a:spLocks noGrp="1"/>
          </p:cNvSpPr>
          <p:nvPr>
            <p:ph type="ftr" sz="quarter" idx="11"/>
          </p:nvPr>
        </p:nvSpPr>
        <p:spPr bwMode="auto">
          <a:xfrm>
            <a:off x="57912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343400" y="6210300"/>
            <a:ext cx="762000" cy="457200"/>
          </a:xfrm>
        </p:spPr>
        <p:txBody>
          <a:bodyPr/>
          <a:lstStyle/>
          <a:p>
            <a:pPr>
              <a:defRPr/>
            </a:pPr>
            <a:fld id="{3D933296-22C3-4E04-8490-8EA73E066E43}" type="slidenum">
              <a:rPr lang="en-US"/>
              <a:pPr>
                <a:defRPr/>
              </a:pPr>
              <a:t>5</a:t>
            </a:fld>
            <a:endParaRPr lang="en-US" dirty="0"/>
          </a:p>
        </p:txBody>
      </p:sp>
      <p:sp>
        <p:nvSpPr>
          <p:cNvPr id="172035" name="Rectangle 3"/>
          <p:cNvSpPr>
            <a:spLocks noGrp="1" noChangeArrowheads="1"/>
          </p:cNvSpPr>
          <p:nvPr>
            <p:ph sz="quarter" idx="1"/>
          </p:nvPr>
        </p:nvSpPr>
        <p:spPr>
          <a:xfrm>
            <a:off x="914400" y="1676400"/>
            <a:ext cx="7772400" cy="4343400"/>
          </a:xfrm>
        </p:spPr>
        <p:txBody>
          <a:bodyPr>
            <a:normAutofit fontScale="92500" lnSpcReduction="20000"/>
          </a:bodyPr>
          <a:lstStyle/>
          <a:p>
            <a:pPr marL="420624" indent="-384048" eaLnBrk="1" fontAlgn="auto" hangingPunct="1">
              <a:spcBef>
                <a:spcPts val="580"/>
              </a:spcBef>
              <a:spcAft>
                <a:spcPts val="0"/>
              </a:spcAft>
              <a:buFont typeface="Wingdings 2"/>
              <a:buNone/>
              <a:defRPr/>
            </a:pPr>
            <a:r>
              <a:rPr lang="en-US" dirty="0" smtClean="0"/>
              <a:t>PCS						     SMT</a:t>
            </a:r>
          </a:p>
          <a:p>
            <a:pPr marL="420624" indent="-384048" eaLnBrk="1" fontAlgn="auto" hangingPunct="1">
              <a:spcBef>
                <a:spcPts val="580"/>
              </a:spcBef>
              <a:spcAft>
                <a:spcPts val="0"/>
              </a:spcAft>
              <a:buFont typeface="Wingdings 2"/>
              <a:buNone/>
              <a:defRPr/>
            </a:pPr>
            <a:r>
              <a:rPr lang="en-US" dirty="0" smtClean="0"/>
              <a:t>RC							     TCE</a:t>
            </a:r>
          </a:p>
          <a:p>
            <a:pPr marL="420624" indent="-384048" eaLnBrk="1" fontAlgn="auto" hangingPunct="1">
              <a:spcBef>
                <a:spcPts val="580"/>
              </a:spcBef>
              <a:spcAft>
                <a:spcPts val="0"/>
              </a:spcAft>
              <a:buFont typeface="Wingdings 2"/>
              <a:buNone/>
              <a:defRPr/>
            </a:pPr>
            <a:r>
              <a:rPr lang="en-US" dirty="0" smtClean="0"/>
              <a:t>SC							     VITA</a:t>
            </a:r>
          </a:p>
          <a:p>
            <a:pPr marL="420624" indent="-384048" eaLnBrk="1" fontAlgn="auto" hangingPunct="1">
              <a:spcBef>
                <a:spcPts val="580"/>
              </a:spcBef>
              <a:spcAft>
                <a:spcPts val="0"/>
              </a:spcAft>
              <a:buFont typeface="Wingdings 2"/>
              <a:buNone/>
              <a:defRPr/>
            </a:pPr>
            <a:r>
              <a:rPr lang="en-US" dirty="0" smtClean="0"/>
              <a:t>DC						     NLT</a:t>
            </a:r>
          </a:p>
          <a:p>
            <a:pPr marL="420624" indent="-384048" eaLnBrk="1" fontAlgn="auto" hangingPunct="1">
              <a:spcBef>
                <a:spcPts val="580"/>
              </a:spcBef>
              <a:spcAft>
                <a:spcPts val="0"/>
              </a:spcAft>
              <a:buFont typeface="Wingdings 2"/>
              <a:buNone/>
              <a:defRPr/>
            </a:pPr>
            <a:r>
              <a:rPr lang="en-US" dirty="0" smtClean="0"/>
              <a:t>LC</a:t>
            </a:r>
          </a:p>
          <a:p>
            <a:pPr marL="420624" indent="-384048" eaLnBrk="1" fontAlgn="auto" hangingPunct="1">
              <a:spcBef>
                <a:spcPts val="580"/>
              </a:spcBef>
              <a:spcAft>
                <a:spcPts val="0"/>
              </a:spcAft>
              <a:buFont typeface="Wingdings 2"/>
              <a:buNone/>
              <a:defRPr/>
            </a:pPr>
            <a:r>
              <a:rPr lang="en-US" dirty="0" smtClean="0"/>
              <a:t>TCS						</a:t>
            </a:r>
          </a:p>
          <a:p>
            <a:pPr marL="420624" indent="-384048" eaLnBrk="1" fontAlgn="auto" hangingPunct="1">
              <a:spcBef>
                <a:spcPts val="580"/>
              </a:spcBef>
              <a:spcAft>
                <a:spcPts val="0"/>
              </a:spcAft>
              <a:buFont typeface="Wingdings 2"/>
              <a:buNone/>
              <a:defRPr/>
            </a:pPr>
            <a:r>
              <a:rPr lang="en-US" dirty="0" smtClean="0"/>
              <a:t>TRS							</a:t>
            </a:r>
          </a:p>
          <a:p>
            <a:pPr marL="420624" indent="-384048" eaLnBrk="1" fontAlgn="auto" hangingPunct="1">
              <a:spcBef>
                <a:spcPts val="580"/>
              </a:spcBef>
              <a:spcAft>
                <a:spcPts val="0"/>
              </a:spcAft>
              <a:buFont typeface="Wingdings 2"/>
              <a:buNone/>
              <a:defRPr/>
            </a:pPr>
            <a:r>
              <a:rPr lang="en-US" dirty="0" smtClean="0"/>
              <a:t>ADS</a:t>
            </a:r>
          </a:p>
          <a:p>
            <a:pPr marL="420624" indent="-384048" eaLnBrk="1" fontAlgn="auto" hangingPunct="1">
              <a:spcBef>
                <a:spcPts val="580"/>
              </a:spcBef>
              <a:spcAft>
                <a:spcPts val="0"/>
              </a:spcAft>
              <a:buFont typeface="Wingdings 2"/>
              <a:buNone/>
              <a:defRPr/>
            </a:pPr>
            <a:r>
              <a:rPr lang="en-US" dirty="0" smtClean="0"/>
              <a:t>ERO</a:t>
            </a:r>
          </a:p>
          <a:p>
            <a:pPr marL="420624" indent="-384048" eaLnBrk="1" fontAlgn="auto" hangingPunct="1">
              <a:spcBef>
                <a:spcPts val="580"/>
              </a:spcBef>
              <a:spcAft>
                <a:spcPts val="0"/>
              </a:spcAft>
              <a:buFont typeface="Wingdings 2"/>
              <a:buNone/>
              <a:defRPr/>
            </a:pPr>
            <a:r>
              <a:rPr lang="en-US" dirty="0" smtClean="0"/>
              <a:t>CC							</a:t>
            </a:r>
          </a:p>
          <a:p>
            <a:pPr marL="420624" indent="-384048" eaLnBrk="1" fontAlgn="auto" hangingPunct="1">
              <a:spcBef>
                <a:spcPts val="580"/>
              </a:spcBef>
              <a:spcAft>
                <a:spcPts val="0"/>
              </a:spcAft>
              <a:buFont typeface="Wingdings 2"/>
              <a:buNone/>
              <a:defRPr/>
            </a:pPr>
            <a:r>
              <a:rPr lang="en-US" dirty="0" smtClean="0"/>
              <a:t>PVC</a:t>
            </a:r>
            <a:endParaRPr lang="en-US" dirty="0"/>
          </a:p>
        </p:txBody>
      </p:sp>
      <p:pic>
        <p:nvPicPr>
          <p:cNvPr id="13318" name="Picture 4" descr="MCBD05090_0000[1]"/>
          <p:cNvPicPr>
            <a:picLocks noChangeAspect="1" noChangeArrowheads="1"/>
          </p:cNvPicPr>
          <p:nvPr/>
        </p:nvPicPr>
        <p:blipFill>
          <a:blip r:embed="rId3" cstate="print"/>
          <a:srcRect/>
          <a:stretch>
            <a:fillRect/>
          </a:stretch>
        </p:blipFill>
        <p:spPr bwMode="auto">
          <a:xfrm>
            <a:off x="3124200" y="2438400"/>
            <a:ext cx="2590800" cy="2166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algn="ctr" eaLnBrk="1" hangingPunct="1"/>
            <a:r>
              <a:rPr lang="en-US" smtClean="0"/>
              <a:t>        The CC Challenge</a:t>
            </a:r>
          </a:p>
        </p:txBody>
      </p:sp>
      <p:sp>
        <p:nvSpPr>
          <p:cNvPr id="68611" name="Footer Placeholder 9"/>
          <p:cNvSpPr>
            <a:spLocks noGrp="1"/>
          </p:cNvSpPr>
          <p:nvPr>
            <p:ph type="ftr" sz="quarter" idx="11"/>
          </p:nvPr>
        </p:nvSpPr>
        <p:spPr bwMode="auto">
          <a:xfrm>
            <a:off x="58674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419600" y="6210300"/>
            <a:ext cx="838200" cy="457200"/>
          </a:xfrm>
        </p:spPr>
        <p:txBody>
          <a:bodyPr/>
          <a:lstStyle/>
          <a:p>
            <a:pPr>
              <a:defRPr/>
            </a:pPr>
            <a:fld id="{BEAB46A0-49F2-49CB-AB23-2DDA45EC1D78}" type="slidenum">
              <a:rPr lang="en-US"/>
              <a:pPr>
                <a:defRPr/>
              </a:pPr>
              <a:t>59</a:t>
            </a:fld>
            <a:endParaRPr lang="en-US" dirty="0"/>
          </a:p>
        </p:txBody>
      </p:sp>
      <p:sp>
        <p:nvSpPr>
          <p:cNvPr id="68613" name="Rectangle 3"/>
          <p:cNvSpPr>
            <a:spLocks noGrp="1" noChangeArrowheads="1"/>
          </p:cNvSpPr>
          <p:nvPr>
            <p:ph sz="quarter" idx="1"/>
          </p:nvPr>
        </p:nvSpPr>
        <p:spPr>
          <a:xfrm>
            <a:off x="914400" y="1752600"/>
            <a:ext cx="7772400" cy="4267200"/>
          </a:xfrm>
        </p:spPr>
        <p:txBody>
          <a:bodyPr/>
          <a:lstStyle/>
          <a:p>
            <a:pPr marL="419100" indent="-382588" eaLnBrk="1" hangingPunct="1">
              <a:buFont typeface="Wingdings 2" pitchFamily="18" charset="2"/>
              <a:buChar char=""/>
            </a:pPr>
            <a:r>
              <a:rPr lang="en-US" smtClean="0"/>
              <a:t>Challenges from DC or LC where there has never been a CC</a:t>
            </a:r>
          </a:p>
          <a:p>
            <a:pPr marL="419100" indent="-382588" eaLnBrk="1" hangingPunct="1">
              <a:buFont typeface="Wingdings 2" pitchFamily="18" charset="2"/>
              <a:buChar char=""/>
            </a:pPr>
            <a:r>
              <a:rPr lang="en-US" smtClean="0"/>
              <a:t>What do you do?</a:t>
            </a:r>
          </a:p>
          <a:p>
            <a:pPr marL="722313" lvl="1" indent="-273050" eaLnBrk="1" hangingPunct="1"/>
            <a:r>
              <a:rPr lang="en-US" smtClean="0"/>
              <a:t>Discuss with your SC</a:t>
            </a:r>
          </a:p>
          <a:p>
            <a:pPr marL="722313" lvl="1" indent="-273050" eaLnBrk="1" hangingPunct="1"/>
            <a:r>
              <a:rPr lang="en-US" smtClean="0"/>
              <a:t>Develop a relationship with the District Coordinator or site</a:t>
            </a:r>
          </a:p>
          <a:p>
            <a:pPr marL="722313" lvl="1" indent="-273050" eaLnBrk="1" hangingPunct="1"/>
            <a:r>
              <a:rPr lang="en-US" smtClean="0"/>
              <a:t>Recognize that their site may be “maxed out”</a:t>
            </a:r>
          </a:p>
          <a:p>
            <a:pPr marL="722313" lvl="1" indent="-273050" eaLnBrk="1" hangingPunct="1"/>
            <a:r>
              <a:rPr lang="en-US" smtClean="0"/>
              <a:t>Offer to focus efforts on increasing volunteer base</a:t>
            </a:r>
          </a:p>
        </p:txBody>
      </p:sp>
      <p:pic>
        <p:nvPicPr>
          <p:cNvPr id="68614" name="Picture 4" descr="j0240341"/>
          <p:cNvPicPr>
            <a:picLocks noChangeAspect="1" noChangeArrowheads="1"/>
          </p:cNvPicPr>
          <p:nvPr/>
        </p:nvPicPr>
        <p:blipFill>
          <a:blip r:embed="rId3" cstate="print"/>
          <a:srcRect/>
          <a:stretch>
            <a:fillRect/>
          </a:stretch>
        </p:blipFill>
        <p:spPr bwMode="auto">
          <a:xfrm>
            <a:off x="5257800" y="2133600"/>
            <a:ext cx="1822450" cy="1336675"/>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algn="ctr" eaLnBrk="1" hangingPunct="1"/>
            <a:r>
              <a:rPr lang="en-US" smtClean="0"/>
              <a:t>Local Use of Media</a:t>
            </a:r>
          </a:p>
        </p:txBody>
      </p:sp>
      <p:sp>
        <p:nvSpPr>
          <p:cNvPr id="89091" name="Text Placeholder 2"/>
          <p:cNvSpPr>
            <a:spLocks noGrp="1"/>
          </p:cNvSpPr>
          <p:nvPr>
            <p:ph type="body" idx="1"/>
          </p:nvPr>
        </p:nvSpPr>
        <p:spPr>
          <a:xfrm>
            <a:off x="722313" y="2895600"/>
            <a:ext cx="7772400" cy="1752600"/>
          </a:xfrm>
        </p:spPr>
        <p:txBody>
          <a:bodyPr>
            <a:normAutofit/>
          </a:bodyPr>
          <a:lstStyle/>
          <a:p>
            <a:pPr eaLnBrk="1" fontAlgn="auto" hangingPunct="1">
              <a:spcBef>
                <a:spcPts val="580"/>
              </a:spcBef>
              <a:spcAft>
                <a:spcPts val="0"/>
              </a:spcAft>
              <a:buFont typeface="Wingdings" pitchFamily="2" charset="2"/>
              <a:buChar char="v"/>
              <a:defRPr/>
            </a:pPr>
            <a:endParaRPr lang="en-US" dirty="0" smtClean="0"/>
          </a:p>
          <a:p>
            <a:pPr eaLnBrk="1" fontAlgn="auto" hangingPunct="1">
              <a:spcBef>
                <a:spcPts val="580"/>
              </a:spcBef>
              <a:spcAft>
                <a:spcPts val="0"/>
              </a:spcAft>
              <a:buFont typeface="Wingdings" pitchFamily="2" charset="2"/>
              <a:buChar char="v"/>
              <a:defRPr/>
            </a:pPr>
            <a:endParaRPr lang="en-US" dirty="0" smtClean="0"/>
          </a:p>
        </p:txBody>
      </p:sp>
      <p:sp>
        <p:nvSpPr>
          <p:cNvPr id="69636" name="Footer Placeholder 4"/>
          <p:cNvSpPr>
            <a:spLocks noGrp="1"/>
          </p:cNvSpPr>
          <p:nvPr>
            <p:ph type="ftr" sz="quarter" idx="11"/>
          </p:nvPr>
        </p:nvSpPr>
        <p:spPr bwMode="auto">
          <a:xfrm>
            <a:off x="5791200" y="6172200"/>
            <a:ext cx="3581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4" name="Slide Number Placeholder 3"/>
          <p:cNvSpPr>
            <a:spLocks noGrp="1"/>
          </p:cNvSpPr>
          <p:nvPr>
            <p:ph type="sldNum" sz="quarter" idx="12"/>
          </p:nvPr>
        </p:nvSpPr>
        <p:spPr/>
        <p:txBody>
          <a:bodyPr/>
          <a:lstStyle/>
          <a:p>
            <a:pPr>
              <a:defRPr/>
            </a:pPr>
            <a:fld id="{9B00AEDB-5E69-4876-A96C-C00D50504C35}" type="slidenum">
              <a:rPr lang="en-US"/>
              <a:pPr>
                <a:defRPr/>
              </a:pPr>
              <a:t>60</a:t>
            </a:fld>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457200"/>
            <a:ext cx="8686800" cy="1219200"/>
          </a:xfrm>
        </p:spPr>
        <p:txBody>
          <a:bodyPr/>
          <a:lstStyle/>
          <a:p>
            <a:pPr eaLnBrk="1" hangingPunct="1"/>
            <a:r>
              <a:rPr lang="en-US" sz="4400" smtClean="0"/>
              <a:t>How to Work With Your Local Media</a:t>
            </a:r>
          </a:p>
        </p:txBody>
      </p:sp>
      <p:sp>
        <p:nvSpPr>
          <p:cNvPr id="70659" name="Footer Placeholder 9"/>
          <p:cNvSpPr>
            <a:spLocks noGrp="1"/>
          </p:cNvSpPr>
          <p:nvPr>
            <p:ph type="ftr" sz="quarter" idx="11"/>
          </p:nvPr>
        </p:nvSpPr>
        <p:spPr bwMode="auto">
          <a:xfrm>
            <a:off x="5943600" y="6172200"/>
            <a:ext cx="33528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648200" y="6210300"/>
            <a:ext cx="609600" cy="457200"/>
          </a:xfrm>
        </p:spPr>
        <p:txBody>
          <a:bodyPr/>
          <a:lstStyle/>
          <a:p>
            <a:pPr>
              <a:defRPr/>
            </a:pPr>
            <a:fld id="{977CDD41-7EA8-4166-9D44-3E7263F6AF10}" type="slidenum">
              <a:rPr lang="en-US"/>
              <a:pPr>
                <a:defRPr/>
              </a:pPr>
              <a:t>61</a:t>
            </a:fld>
            <a:endParaRPr lang="en-US" dirty="0"/>
          </a:p>
        </p:txBody>
      </p:sp>
      <p:sp>
        <p:nvSpPr>
          <p:cNvPr id="70661" name="Rectangle 3"/>
          <p:cNvSpPr>
            <a:spLocks noGrp="1" noChangeArrowheads="1"/>
          </p:cNvSpPr>
          <p:nvPr>
            <p:ph sz="quarter" idx="1"/>
          </p:nvPr>
        </p:nvSpPr>
        <p:spPr>
          <a:xfrm>
            <a:off x="838200" y="1905000"/>
            <a:ext cx="7772400" cy="3962400"/>
          </a:xfrm>
        </p:spPr>
        <p:txBody>
          <a:bodyPr/>
          <a:lstStyle/>
          <a:p>
            <a:pPr eaLnBrk="1" hangingPunct="1"/>
            <a:r>
              <a:rPr lang="en-US" smtClean="0"/>
              <a:t>Newspapers</a:t>
            </a:r>
          </a:p>
          <a:p>
            <a:pPr eaLnBrk="1" hangingPunct="1"/>
            <a:endParaRPr lang="en-US" smtClean="0"/>
          </a:p>
          <a:p>
            <a:pPr eaLnBrk="1" hangingPunct="1"/>
            <a:r>
              <a:rPr lang="en-US" smtClean="0"/>
              <a:t>Radio</a:t>
            </a:r>
          </a:p>
          <a:p>
            <a:pPr eaLnBrk="1" hangingPunct="1"/>
            <a:endParaRPr lang="en-US" smtClean="0"/>
          </a:p>
          <a:p>
            <a:pPr eaLnBrk="1" hangingPunct="1"/>
            <a:r>
              <a:rPr lang="en-US" smtClean="0"/>
              <a:t>Television</a:t>
            </a:r>
          </a:p>
          <a:p>
            <a:pPr eaLnBrk="1" hangingPunct="1"/>
            <a:endParaRPr lang="en-US" smtClean="0"/>
          </a:p>
          <a:p>
            <a:pPr eaLnBrk="1" hangingPunct="1"/>
            <a:r>
              <a:rPr lang="en-US" smtClean="0"/>
              <a:t>Newsletters</a:t>
            </a:r>
          </a:p>
          <a:p>
            <a:pPr eaLnBrk="1" hangingPunct="1"/>
            <a:endParaRPr lang="en-US" smtClean="0"/>
          </a:p>
        </p:txBody>
      </p:sp>
      <p:pic>
        <p:nvPicPr>
          <p:cNvPr id="70662" name="Picture 23" descr="j0234429"/>
          <p:cNvPicPr>
            <a:picLocks noChangeAspect="1" noChangeArrowheads="1"/>
          </p:cNvPicPr>
          <p:nvPr/>
        </p:nvPicPr>
        <p:blipFill>
          <a:blip r:embed="rId3" cstate="print"/>
          <a:srcRect/>
          <a:stretch>
            <a:fillRect/>
          </a:stretch>
        </p:blipFill>
        <p:spPr bwMode="auto">
          <a:xfrm>
            <a:off x="5715000" y="2514600"/>
            <a:ext cx="2592388" cy="2214563"/>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smtClean="0"/>
              <a:t>   The Basics:  The Five “W”s </a:t>
            </a:r>
          </a:p>
        </p:txBody>
      </p:sp>
      <p:sp>
        <p:nvSpPr>
          <p:cNvPr id="71683" name="Footer Placeholder 10"/>
          <p:cNvSpPr>
            <a:spLocks noGrp="1"/>
          </p:cNvSpPr>
          <p:nvPr>
            <p:ph type="ftr" sz="quarter" idx="11"/>
          </p:nvPr>
        </p:nvSpPr>
        <p:spPr bwMode="auto">
          <a:xfrm>
            <a:off x="5867400" y="6172200"/>
            <a:ext cx="3581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10" name="Slide Number Placeholder 9"/>
          <p:cNvSpPr>
            <a:spLocks noGrp="1"/>
          </p:cNvSpPr>
          <p:nvPr>
            <p:ph type="sldNum" sz="quarter" idx="12"/>
          </p:nvPr>
        </p:nvSpPr>
        <p:spPr>
          <a:xfrm>
            <a:off x="4572000" y="6210300"/>
            <a:ext cx="762000" cy="457200"/>
          </a:xfrm>
        </p:spPr>
        <p:txBody>
          <a:bodyPr/>
          <a:lstStyle/>
          <a:p>
            <a:pPr>
              <a:defRPr/>
            </a:pPr>
            <a:fld id="{F41CBA4C-5D83-4357-95FE-89F689B15816}" type="slidenum">
              <a:rPr lang="en-US"/>
              <a:pPr>
                <a:defRPr/>
              </a:pPr>
              <a:t>62</a:t>
            </a:fld>
            <a:endParaRPr lang="en-US" dirty="0"/>
          </a:p>
        </p:txBody>
      </p:sp>
      <p:sp>
        <p:nvSpPr>
          <p:cNvPr id="71685" name="Rectangle 4"/>
          <p:cNvSpPr>
            <a:spLocks noGrp="1" noChangeArrowheads="1"/>
          </p:cNvSpPr>
          <p:nvPr>
            <p:ph sz="quarter" idx="1"/>
          </p:nvPr>
        </p:nvSpPr>
        <p:spPr>
          <a:xfrm>
            <a:off x="457200" y="1600200"/>
            <a:ext cx="8077200" cy="4525963"/>
          </a:xfrm>
        </p:spPr>
        <p:txBody>
          <a:bodyPr/>
          <a:lstStyle/>
          <a:p>
            <a:pPr eaLnBrk="1" hangingPunct="1"/>
            <a:r>
              <a:rPr lang="en-US" b="1" u="sng" smtClean="0"/>
              <a:t>W</a:t>
            </a:r>
            <a:r>
              <a:rPr lang="en-US" smtClean="0"/>
              <a:t>ho is your audience?</a:t>
            </a:r>
          </a:p>
          <a:p>
            <a:pPr eaLnBrk="1" hangingPunct="1"/>
            <a:r>
              <a:rPr lang="en-US" b="1" u="sng" smtClean="0"/>
              <a:t>W</a:t>
            </a:r>
            <a:r>
              <a:rPr lang="en-US" smtClean="0"/>
              <a:t>hat is the message you want to convey?</a:t>
            </a:r>
          </a:p>
          <a:p>
            <a:pPr eaLnBrk="1" hangingPunct="1"/>
            <a:r>
              <a:rPr lang="en-US" b="1" u="sng" smtClean="0"/>
              <a:t>W</a:t>
            </a:r>
            <a:r>
              <a:rPr lang="en-US" smtClean="0"/>
              <a:t>here is the activity?</a:t>
            </a:r>
          </a:p>
          <a:p>
            <a:pPr eaLnBrk="1" hangingPunct="1"/>
            <a:r>
              <a:rPr lang="en-US" b="1" u="sng" smtClean="0"/>
              <a:t>W</a:t>
            </a:r>
            <a:r>
              <a:rPr lang="en-US" smtClean="0"/>
              <a:t>hen will it occur?</a:t>
            </a:r>
          </a:p>
          <a:p>
            <a:pPr eaLnBrk="1" hangingPunct="1"/>
            <a:r>
              <a:rPr lang="en-US" b="1" u="sng" smtClean="0"/>
              <a:t>W</a:t>
            </a:r>
            <a:r>
              <a:rPr lang="en-US" smtClean="0"/>
              <a:t>hy is it necessary?</a:t>
            </a:r>
          </a:p>
          <a:p>
            <a:pPr eaLnBrk="1" hangingPunct="1"/>
            <a:endParaRPr lang="en-US" smtClean="0"/>
          </a:p>
        </p:txBody>
      </p:sp>
      <p:pic>
        <p:nvPicPr>
          <p:cNvPr id="71686" name="Picture 7" descr="C:\Documents and Settings\mgouge\Local Settings\Temporary Internet Files\Content.IE5\FFD8PQ63\MP900442327[1].jpg"/>
          <p:cNvPicPr>
            <a:picLocks noChangeAspect="1" noChangeArrowheads="1"/>
          </p:cNvPicPr>
          <p:nvPr/>
        </p:nvPicPr>
        <p:blipFill>
          <a:blip r:embed="rId3" cstate="print"/>
          <a:srcRect/>
          <a:stretch>
            <a:fillRect/>
          </a:stretch>
        </p:blipFill>
        <p:spPr bwMode="auto">
          <a:xfrm>
            <a:off x="4495800" y="2819400"/>
            <a:ext cx="4267200" cy="284480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smtClean="0"/>
              <a:t>Newspapers</a:t>
            </a:r>
          </a:p>
        </p:txBody>
      </p:sp>
      <p:sp>
        <p:nvSpPr>
          <p:cNvPr id="72707" name="Footer Placeholder 9"/>
          <p:cNvSpPr>
            <a:spLocks noGrp="1"/>
          </p:cNvSpPr>
          <p:nvPr>
            <p:ph type="ftr" sz="quarter" idx="11"/>
          </p:nvPr>
        </p:nvSpPr>
        <p:spPr bwMode="auto">
          <a:xfrm>
            <a:off x="58674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724400" y="6210300"/>
            <a:ext cx="685800" cy="457200"/>
          </a:xfrm>
        </p:spPr>
        <p:txBody>
          <a:bodyPr/>
          <a:lstStyle/>
          <a:p>
            <a:pPr>
              <a:defRPr/>
            </a:pPr>
            <a:fld id="{76707EF8-ECD8-471A-9CC1-BE76417D811F}" type="slidenum">
              <a:rPr lang="en-US"/>
              <a:pPr>
                <a:defRPr/>
              </a:pPr>
              <a:t>63</a:t>
            </a:fld>
            <a:endParaRPr lang="en-US" dirty="0"/>
          </a:p>
        </p:txBody>
      </p:sp>
      <p:sp>
        <p:nvSpPr>
          <p:cNvPr id="72709" name="Rectangle 3"/>
          <p:cNvSpPr>
            <a:spLocks noGrp="1" noChangeArrowheads="1"/>
          </p:cNvSpPr>
          <p:nvPr>
            <p:ph sz="quarter" idx="1"/>
          </p:nvPr>
        </p:nvSpPr>
        <p:spPr>
          <a:xfrm>
            <a:off x="457200" y="2209800"/>
            <a:ext cx="6705600" cy="3916363"/>
          </a:xfrm>
        </p:spPr>
        <p:txBody>
          <a:bodyPr/>
          <a:lstStyle/>
          <a:p>
            <a:pPr eaLnBrk="1" hangingPunct="1"/>
            <a:r>
              <a:rPr lang="en-US" smtClean="0"/>
              <a:t>Letters to the Editor</a:t>
            </a:r>
          </a:p>
          <a:p>
            <a:pPr lvl="1" eaLnBrk="1" hangingPunct="1"/>
            <a:r>
              <a:rPr lang="en-US" smtClean="0"/>
              <a:t>Be brief, thought-provoking, interesting, concise, accurate.  </a:t>
            </a:r>
          </a:p>
          <a:p>
            <a:pPr lvl="1" eaLnBrk="1" hangingPunct="1"/>
            <a:r>
              <a:rPr lang="en-US" smtClean="0"/>
              <a:t>Use personal experience or testimonials</a:t>
            </a:r>
          </a:p>
          <a:p>
            <a:pPr lvl="1" eaLnBrk="1" hangingPunct="1"/>
            <a:r>
              <a:rPr lang="en-US" smtClean="0"/>
              <a:t>Do not be afraid to include facts (be ready to back them up)</a:t>
            </a:r>
          </a:p>
          <a:p>
            <a:pPr lvl="1" eaLnBrk="1" hangingPunct="1"/>
            <a:r>
              <a:rPr lang="en-US" smtClean="0"/>
              <a:t>Call the newspaper to obtain the correct address</a:t>
            </a:r>
          </a:p>
        </p:txBody>
      </p:sp>
      <p:pic>
        <p:nvPicPr>
          <p:cNvPr id="72710" name="Picture 6" descr="jim spicer.jpg"/>
          <p:cNvPicPr>
            <a:picLocks noChangeAspect="1"/>
          </p:cNvPicPr>
          <p:nvPr/>
        </p:nvPicPr>
        <p:blipFill>
          <a:blip r:embed="rId3" cstate="print"/>
          <a:srcRect/>
          <a:stretch>
            <a:fillRect/>
          </a:stretch>
        </p:blipFill>
        <p:spPr bwMode="auto">
          <a:xfrm>
            <a:off x="5410200" y="304800"/>
            <a:ext cx="2428875" cy="1820863"/>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en-US" smtClean="0"/>
              <a:t>Newspapers</a:t>
            </a:r>
          </a:p>
        </p:txBody>
      </p:sp>
      <p:sp>
        <p:nvSpPr>
          <p:cNvPr id="73731" name="Footer Placeholder 10"/>
          <p:cNvSpPr>
            <a:spLocks noGrp="1"/>
          </p:cNvSpPr>
          <p:nvPr>
            <p:ph type="ftr" sz="quarter" idx="11"/>
          </p:nvPr>
        </p:nvSpPr>
        <p:spPr bwMode="auto">
          <a:xfrm>
            <a:off x="5943600" y="6172200"/>
            <a:ext cx="38100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10" name="Slide Number Placeholder 9"/>
          <p:cNvSpPr>
            <a:spLocks noGrp="1"/>
          </p:cNvSpPr>
          <p:nvPr>
            <p:ph type="sldNum" sz="quarter" idx="12"/>
          </p:nvPr>
        </p:nvSpPr>
        <p:spPr>
          <a:xfrm>
            <a:off x="4495800" y="6210300"/>
            <a:ext cx="914400" cy="457200"/>
          </a:xfrm>
        </p:spPr>
        <p:txBody>
          <a:bodyPr/>
          <a:lstStyle/>
          <a:p>
            <a:pPr>
              <a:defRPr/>
            </a:pPr>
            <a:fld id="{F606B35C-FC05-4339-845D-6C325715240B}" type="slidenum">
              <a:rPr lang="en-US"/>
              <a:pPr>
                <a:defRPr/>
              </a:pPr>
              <a:t>64</a:t>
            </a:fld>
            <a:endParaRPr lang="en-US" dirty="0"/>
          </a:p>
        </p:txBody>
      </p:sp>
      <p:sp>
        <p:nvSpPr>
          <p:cNvPr id="73733" name="Rectangle 3"/>
          <p:cNvSpPr>
            <a:spLocks noGrp="1" noChangeArrowheads="1"/>
          </p:cNvSpPr>
          <p:nvPr>
            <p:ph sz="quarter" idx="1"/>
          </p:nvPr>
        </p:nvSpPr>
        <p:spPr/>
        <p:txBody>
          <a:bodyPr/>
          <a:lstStyle/>
          <a:p>
            <a:pPr eaLnBrk="1" hangingPunct="1"/>
            <a:r>
              <a:rPr lang="en-US" smtClean="0"/>
              <a:t>Press Releases</a:t>
            </a:r>
          </a:p>
          <a:p>
            <a:pPr lvl="1" eaLnBrk="1" hangingPunct="1"/>
            <a:r>
              <a:rPr lang="en-US" smtClean="0"/>
              <a:t>Send when appropriate</a:t>
            </a:r>
          </a:p>
          <a:p>
            <a:pPr lvl="1" eaLnBrk="1" hangingPunct="1"/>
            <a:r>
              <a:rPr lang="en-US" smtClean="0"/>
              <a:t>Must be newsworthy information—examples?</a:t>
            </a:r>
          </a:p>
          <a:p>
            <a:pPr lvl="1" eaLnBrk="1" hangingPunct="1"/>
            <a:r>
              <a:rPr lang="en-US" smtClean="0"/>
              <a:t>Have a tie to the community </a:t>
            </a:r>
          </a:p>
          <a:p>
            <a:pPr lvl="1" eaLnBrk="1" hangingPunct="1"/>
            <a:r>
              <a:rPr lang="en-US" smtClean="0"/>
              <a:t>Don’t be offended if you are not published </a:t>
            </a:r>
          </a:p>
          <a:p>
            <a:pPr eaLnBrk="1" hangingPunct="1"/>
            <a:endParaRPr lang="en-US" smtClean="0"/>
          </a:p>
        </p:txBody>
      </p:sp>
      <p:pic>
        <p:nvPicPr>
          <p:cNvPr id="73734" name="Picture 8" descr="j0284133"/>
          <p:cNvPicPr>
            <a:picLocks noChangeAspect="1" noChangeArrowheads="1" noCrop="1"/>
          </p:cNvPicPr>
          <p:nvPr/>
        </p:nvPicPr>
        <p:blipFill>
          <a:blip r:embed="rId3" cstate="print"/>
          <a:srcRect/>
          <a:stretch>
            <a:fillRect/>
          </a:stretch>
        </p:blipFill>
        <p:spPr bwMode="auto">
          <a:xfrm>
            <a:off x="6172200" y="3733800"/>
            <a:ext cx="1462088" cy="1568450"/>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algn="ctr" eaLnBrk="1" hangingPunct="1"/>
            <a:r>
              <a:rPr lang="en-US" smtClean="0">
                <a:solidFill>
                  <a:srgbClr val="FF0000"/>
                </a:solidFill>
              </a:rPr>
              <a:t>Telephone Interviews</a:t>
            </a:r>
          </a:p>
        </p:txBody>
      </p:sp>
      <p:sp>
        <p:nvSpPr>
          <p:cNvPr id="74755" name="Footer Placeholder 9"/>
          <p:cNvSpPr>
            <a:spLocks noGrp="1"/>
          </p:cNvSpPr>
          <p:nvPr>
            <p:ph type="ftr" sz="quarter" idx="11"/>
          </p:nvPr>
        </p:nvSpPr>
        <p:spPr bwMode="auto">
          <a:xfrm>
            <a:off x="5715000" y="6172200"/>
            <a:ext cx="3657600" cy="457200"/>
          </a:xfrm>
          <a:noFill/>
          <a:ln>
            <a:miter lim="800000"/>
            <a:headEnd/>
            <a:tailEnd/>
          </a:ln>
        </p:spPr>
        <p:txBody>
          <a:bodyPr vert="horz" wrap="square" lIns="91440" tIns="45720" rIns="91440" bIns="45720" numCol="1" compatLnSpc="1">
            <a:prstTxWarp prst="textNoShape">
              <a:avLst/>
            </a:prstTxWarp>
          </a:bodyPr>
          <a:lstStyle/>
          <a:p>
            <a:r>
              <a:rPr lang="en-US" smtClean="0"/>
              <a:t>    New PCS Training - July 27-29, 2011</a:t>
            </a:r>
          </a:p>
        </p:txBody>
      </p:sp>
      <p:sp>
        <p:nvSpPr>
          <p:cNvPr id="9" name="Slide Number Placeholder 8"/>
          <p:cNvSpPr>
            <a:spLocks noGrp="1"/>
          </p:cNvSpPr>
          <p:nvPr>
            <p:ph type="sldNum" sz="quarter" idx="12"/>
          </p:nvPr>
        </p:nvSpPr>
        <p:spPr>
          <a:xfrm>
            <a:off x="4419600" y="6210300"/>
            <a:ext cx="762000" cy="457200"/>
          </a:xfrm>
        </p:spPr>
        <p:txBody>
          <a:bodyPr/>
          <a:lstStyle/>
          <a:p>
            <a:pPr>
              <a:defRPr/>
            </a:pPr>
            <a:fld id="{653FB1B9-74A0-4EA6-A638-5C085EAEE9B0}" type="slidenum">
              <a:rPr lang="en-US"/>
              <a:pPr>
                <a:defRPr/>
              </a:pPr>
              <a:t>65</a:t>
            </a:fld>
            <a:endParaRPr lang="en-US" dirty="0"/>
          </a:p>
        </p:txBody>
      </p:sp>
      <p:sp>
        <p:nvSpPr>
          <p:cNvPr id="74757" name="Rectangle 3"/>
          <p:cNvSpPr>
            <a:spLocks noGrp="1" noChangeArrowheads="1"/>
          </p:cNvSpPr>
          <p:nvPr>
            <p:ph sz="quarter" idx="1"/>
          </p:nvPr>
        </p:nvSpPr>
        <p:spPr>
          <a:xfrm>
            <a:off x="914400" y="1676400"/>
            <a:ext cx="7772400" cy="4343400"/>
          </a:xfrm>
        </p:spPr>
        <p:txBody>
          <a:bodyPr/>
          <a:lstStyle/>
          <a:p>
            <a:pPr eaLnBrk="1" hangingPunct="1"/>
            <a:r>
              <a:rPr lang="en-US" smtClean="0"/>
              <a:t>Always return phone calls as soon as possible</a:t>
            </a:r>
          </a:p>
          <a:p>
            <a:pPr eaLnBrk="1" hangingPunct="1"/>
            <a:r>
              <a:rPr lang="en-US" smtClean="0"/>
              <a:t>If caught off guard – don’t guess</a:t>
            </a:r>
          </a:p>
          <a:p>
            <a:pPr lvl="1" eaLnBrk="1" hangingPunct="1"/>
            <a:r>
              <a:rPr lang="en-US" smtClean="0"/>
              <a:t>Tell them you will call them back in “X” amount of time</a:t>
            </a:r>
          </a:p>
          <a:p>
            <a:pPr lvl="1" eaLnBrk="1" hangingPunct="1"/>
            <a:r>
              <a:rPr lang="en-US" smtClean="0"/>
              <a:t>Keep your word.  Call them back on time</a:t>
            </a:r>
          </a:p>
          <a:p>
            <a:pPr eaLnBrk="1" hangingPunct="1"/>
            <a:r>
              <a:rPr lang="en-US" smtClean="0"/>
              <a:t>When a reporter writes a good story, let them know.</a:t>
            </a:r>
          </a:p>
        </p:txBody>
      </p:sp>
      <p:pic>
        <p:nvPicPr>
          <p:cNvPr id="74758" name="Picture 9" descr="j0237860"/>
          <p:cNvPicPr>
            <a:picLocks noChangeAspect="1" noChangeArrowheads="1"/>
          </p:cNvPicPr>
          <p:nvPr/>
        </p:nvPicPr>
        <p:blipFill>
          <a:blip r:embed="rId3" cstate="print"/>
          <a:srcRect/>
          <a:stretch>
            <a:fillRect/>
          </a:stretch>
        </p:blipFill>
        <p:spPr bwMode="auto">
          <a:xfrm>
            <a:off x="6019800" y="4419600"/>
            <a:ext cx="1624013" cy="1371600"/>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en-US" smtClean="0"/>
              <a:t>Newspapers</a:t>
            </a:r>
          </a:p>
        </p:txBody>
      </p:sp>
      <p:sp>
        <p:nvSpPr>
          <p:cNvPr id="75779" name="Footer Placeholder 9"/>
          <p:cNvSpPr>
            <a:spLocks noGrp="1"/>
          </p:cNvSpPr>
          <p:nvPr>
            <p:ph type="ftr" sz="quarter" idx="11"/>
          </p:nvPr>
        </p:nvSpPr>
        <p:spPr bwMode="auto">
          <a:xfrm>
            <a:off x="5791200" y="6172200"/>
            <a:ext cx="3581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419600" y="6210300"/>
            <a:ext cx="914400" cy="457200"/>
          </a:xfrm>
        </p:spPr>
        <p:txBody>
          <a:bodyPr/>
          <a:lstStyle/>
          <a:p>
            <a:pPr>
              <a:defRPr/>
            </a:pPr>
            <a:fld id="{1BE73676-32B5-413C-B046-8EDC2ACA27AC}" type="slidenum">
              <a:rPr lang="en-US"/>
              <a:pPr>
                <a:defRPr/>
              </a:pPr>
              <a:t>66</a:t>
            </a:fld>
            <a:endParaRPr lang="en-US" dirty="0"/>
          </a:p>
        </p:txBody>
      </p:sp>
      <p:sp>
        <p:nvSpPr>
          <p:cNvPr id="75781" name="Rectangle 3"/>
          <p:cNvSpPr>
            <a:spLocks noGrp="1" noChangeArrowheads="1"/>
          </p:cNvSpPr>
          <p:nvPr>
            <p:ph sz="quarter" idx="1"/>
          </p:nvPr>
        </p:nvSpPr>
        <p:spPr/>
        <p:txBody>
          <a:bodyPr/>
          <a:lstStyle/>
          <a:p>
            <a:pPr eaLnBrk="1" hangingPunct="1"/>
            <a:r>
              <a:rPr lang="en-US" smtClean="0"/>
              <a:t>Items to Remember About Print Media</a:t>
            </a:r>
          </a:p>
          <a:p>
            <a:pPr lvl="1" eaLnBrk="1" hangingPunct="1"/>
            <a:r>
              <a:rPr lang="en-US" smtClean="0"/>
              <a:t>Use standard format (Examples Page 51 PCS Guide)</a:t>
            </a:r>
          </a:p>
          <a:p>
            <a:pPr lvl="1" eaLnBrk="1" hangingPunct="1"/>
            <a:r>
              <a:rPr lang="en-US" smtClean="0"/>
              <a:t>Know the roles of various newspaper staff</a:t>
            </a:r>
          </a:p>
          <a:p>
            <a:pPr lvl="1" eaLnBrk="1" hangingPunct="1"/>
            <a:r>
              <a:rPr lang="en-US" smtClean="0"/>
              <a:t>Establish yourself as a source of information</a:t>
            </a:r>
          </a:p>
          <a:p>
            <a:pPr lvl="1" eaLnBrk="1" hangingPunct="1"/>
            <a:r>
              <a:rPr lang="en-US" smtClean="0"/>
              <a:t>Meet the newspaper deadlines</a:t>
            </a:r>
          </a:p>
        </p:txBody>
      </p:sp>
      <p:pic>
        <p:nvPicPr>
          <p:cNvPr id="75782" name="Picture 4" descr="j0284133"/>
          <p:cNvPicPr>
            <a:picLocks noChangeAspect="1" noChangeArrowheads="1" noCrop="1"/>
          </p:cNvPicPr>
          <p:nvPr/>
        </p:nvPicPr>
        <p:blipFill>
          <a:blip r:embed="rId3" cstate="print"/>
          <a:srcRect/>
          <a:stretch>
            <a:fillRect/>
          </a:stretch>
        </p:blipFill>
        <p:spPr bwMode="auto">
          <a:xfrm>
            <a:off x="6629400" y="3124200"/>
            <a:ext cx="1633538" cy="1752600"/>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457200" y="274638"/>
            <a:ext cx="8686800" cy="1143000"/>
          </a:xfrm>
        </p:spPr>
        <p:txBody>
          <a:bodyPr/>
          <a:lstStyle/>
          <a:p>
            <a:pPr eaLnBrk="1" hangingPunct="1"/>
            <a:r>
              <a:rPr lang="en-US" sz="4300" smtClean="0"/>
              <a:t>Tips for a Good Newspaper Interview</a:t>
            </a:r>
          </a:p>
        </p:txBody>
      </p:sp>
      <p:sp>
        <p:nvSpPr>
          <p:cNvPr id="76803" name="Footer Placeholder 12"/>
          <p:cNvSpPr>
            <a:spLocks noGrp="1"/>
          </p:cNvSpPr>
          <p:nvPr>
            <p:ph type="ftr" sz="quarter" idx="11"/>
          </p:nvPr>
        </p:nvSpPr>
        <p:spPr bwMode="auto">
          <a:xfrm>
            <a:off x="57912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12" name="Slide Number Placeholder 11"/>
          <p:cNvSpPr>
            <a:spLocks noGrp="1"/>
          </p:cNvSpPr>
          <p:nvPr>
            <p:ph type="sldNum" sz="quarter" idx="12"/>
          </p:nvPr>
        </p:nvSpPr>
        <p:spPr>
          <a:xfrm>
            <a:off x="4419600" y="6210300"/>
            <a:ext cx="838200" cy="457200"/>
          </a:xfrm>
        </p:spPr>
        <p:txBody>
          <a:bodyPr/>
          <a:lstStyle/>
          <a:p>
            <a:pPr>
              <a:defRPr/>
            </a:pPr>
            <a:fld id="{A498CB77-F5F9-41E3-81E5-6D2388BD0045}" type="slidenum">
              <a:rPr lang="en-US"/>
              <a:pPr>
                <a:defRPr/>
              </a:pPr>
              <a:t>67</a:t>
            </a:fld>
            <a:endParaRPr lang="en-US" dirty="0"/>
          </a:p>
        </p:txBody>
      </p:sp>
      <p:sp>
        <p:nvSpPr>
          <p:cNvPr id="76805" name="Rectangle 3"/>
          <p:cNvSpPr>
            <a:spLocks noGrp="1" noChangeArrowheads="1"/>
          </p:cNvSpPr>
          <p:nvPr>
            <p:ph sz="quarter" idx="1"/>
          </p:nvPr>
        </p:nvSpPr>
        <p:spPr>
          <a:xfrm>
            <a:off x="914400" y="1752600"/>
            <a:ext cx="7772400" cy="4267200"/>
          </a:xfrm>
        </p:spPr>
        <p:txBody>
          <a:bodyPr/>
          <a:lstStyle/>
          <a:p>
            <a:pPr eaLnBrk="1" hangingPunct="1"/>
            <a:r>
              <a:rPr lang="en-US" smtClean="0"/>
              <a:t>Expect to be tape-recorded</a:t>
            </a:r>
          </a:p>
          <a:p>
            <a:pPr eaLnBrk="1" hangingPunct="1"/>
            <a:r>
              <a:rPr lang="en-US" smtClean="0"/>
              <a:t>Nothing is ever “off the record”</a:t>
            </a:r>
          </a:p>
          <a:p>
            <a:pPr eaLnBrk="1" hangingPunct="1"/>
            <a:r>
              <a:rPr lang="en-US" smtClean="0"/>
              <a:t>Develop &amp; know “key phrases”</a:t>
            </a:r>
          </a:p>
          <a:p>
            <a:pPr eaLnBrk="1" hangingPunct="1"/>
            <a:r>
              <a:rPr lang="en-US" smtClean="0"/>
              <a:t>Don’t say “no comment”</a:t>
            </a:r>
          </a:p>
          <a:p>
            <a:pPr eaLnBrk="1" hangingPunct="1"/>
            <a:r>
              <a:rPr lang="en-US" smtClean="0"/>
              <a:t>Know your subject matter—if you don’t</a:t>
            </a:r>
          </a:p>
          <a:p>
            <a:pPr eaLnBrk="1" hangingPunct="1">
              <a:buFont typeface="Wingdings 2" pitchFamily="18" charset="2"/>
              <a:buNone/>
            </a:pPr>
            <a:r>
              <a:rPr lang="en-US" smtClean="0"/>
              <a:t>    know an answer get back to them</a:t>
            </a:r>
          </a:p>
          <a:p>
            <a:pPr eaLnBrk="1" hangingPunct="1"/>
            <a:r>
              <a:rPr lang="en-US" smtClean="0"/>
              <a:t>Be yourself</a:t>
            </a:r>
          </a:p>
        </p:txBody>
      </p:sp>
      <p:sp>
        <p:nvSpPr>
          <p:cNvPr id="76806" name="Rectangle 9"/>
          <p:cNvSpPr>
            <a:spLocks noChangeArrowheads="1"/>
          </p:cNvSpPr>
          <p:nvPr/>
        </p:nvSpPr>
        <p:spPr bwMode="auto">
          <a:xfrm flipH="1" flipV="1">
            <a:off x="4946650" y="5711825"/>
            <a:ext cx="311150" cy="342900"/>
          </a:xfrm>
          <a:prstGeom prst="rect">
            <a:avLst/>
          </a:prstGeom>
          <a:noFill/>
          <a:ln w="9525">
            <a:noFill/>
            <a:miter lim="800000"/>
            <a:headEnd/>
            <a:tailEnd/>
          </a:ln>
        </p:spPr>
        <p:txBody>
          <a:bodyPr rot="10800000">
            <a:spAutoFit/>
          </a:bodyPr>
          <a:lstStyle/>
          <a:p>
            <a:pPr>
              <a:lnSpc>
                <a:spcPct val="90000"/>
              </a:lnSpc>
              <a:spcBef>
                <a:spcPct val="20000"/>
              </a:spcBef>
              <a:buClr>
                <a:srgbClr val="FF3300"/>
              </a:buClr>
              <a:buFont typeface="Wingdings" pitchFamily="2" charset="2"/>
              <a:buNone/>
            </a:pPr>
            <a:endParaRPr lang="en-US"/>
          </a:p>
        </p:txBody>
      </p:sp>
      <p:pic>
        <p:nvPicPr>
          <p:cNvPr id="76807" name="Picture 6" descr="j0238565"/>
          <p:cNvPicPr>
            <a:picLocks noChangeAspect="1" noChangeArrowheads="1"/>
          </p:cNvPicPr>
          <p:nvPr/>
        </p:nvPicPr>
        <p:blipFill>
          <a:blip r:embed="rId3" cstate="print"/>
          <a:srcRect/>
          <a:stretch>
            <a:fillRect/>
          </a:stretch>
        </p:blipFill>
        <p:spPr bwMode="auto">
          <a:xfrm>
            <a:off x="6705600" y="2819400"/>
            <a:ext cx="1622425" cy="1854200"/>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pPr algn="ctr" eaLnBrk="1" hangingPunct="1"/>
            <a:r>
              <a:rPr lang="en-US" smtClean="0"/>
              <a:t>Watch Out for…</a:t>
            </a:r>
          </a:p>
        </p:txBody>
      </p:sp>
      <p:sp>
        <p:nvSpPr>
          <p:cNvPr id="77827" name="Footer Placeholder 3"/>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648200" y="6210300"/>
            <a:ext cx="838200" cy="457200"/>
          </a:xfrm>
        </p:spPr>
        <p:txBody>
          <a:bodyPr/>
          <a:lstStyle/>
          <a:p>
            <a:pPr>
              <a:defRPr/>
            </a:pPr>
            <a:fld id="{8327E128-8A59-485A-BDFA-FE0B24AD3990}" type="slidenum">
              <a:rPr lang="en-US"/>
              <a:pPr>
                <a:defRPr/>
              </a:pPr>
              <a:t>68</a:t>
            </a:fld>
            <a:endParaRPr lang="en-US" dirty="0"/>
          </a:p>
        </p:txBody>
      </p:sp>
      <p:sp>
        <p:nvSpPr>
          <p:cNvPr id="3" name="Content Placeholder 2"/>
          <p:cNvSpPr>
            <a:spLocks noGrp="1"/>
          </p:cNvSpPr>
          <p:nvPr>
            <p:ph sz="quarter" idx="1"/>
          </p:nvPr>
        </p:nvSpPr>
        <p:spPr/>
        <p:txBody>
          <a:bodyPr>
            <a:normAutofit lnSpcReduction="10000"/>
          </a:bodyPr>
          <a:lstStyle/>
          <a:p>
            <a:pPr marL="420624" indent="-384048" eaLnBrk="1" fontAlgn="auto" hangingPunct="1">
              <a:spcBef>
                <a:spcPts val="580"/>
              </a:spcBef>
              <a:spcAft>
                <a:spcPts val="0"/>
              </a:spcAft>
              <a:buFont typeface="Wingdings 2"/>
              <a:buChar char=""/>
              <a:defRPr/>
            </a:pPr>
            <a:r>
              <a:rPr lang="en-US" sz="3200" dirty="0" smtClean="0"/>
              <a:t>Know when the microphone is open!</a:t>
            </a:r>
          </a:p>
          <a:p>
            <a:pPr marL="420624" indent="-384048" eaLnBrk="1" fontAlgn="auto" hangingPunct="1">
              <a:spcBef>
                <a:spcPts val="580"/>
              </a:spcBef>
              <a:spcAft>
                <a:spcPts val="0"/>
              </a:spcAft>
              <a:buFont typeface="Wingdings 2"/>
              <a:buChar char=""/>
              <a:defRPr/>
            </a:pPr>
            <a:endParaRPr lang="en-US" sz="1050" dirty="0" smtClean="0"/>
          </a:p>
          <a:p>
            <a:pPr marL="420624" indent="-384048" eaLnBrk="1" fontAlgn="auto" hangingPunct="1">
              <a:spcBef>
                <a:spcPts val="580"/>
              </a:spcBef>
              <a:spcAft>
                <a:spcPts val="0"/>
              </a:spcAft>
              <a:buFont typeface="Wingdings 2"/>
              <a:buChar char=""/>
              <a:defRPr/>
            </a:pPr>
            <a:r>
              <a:rPr lang="en-US" sz="3200" dirty="0" smtClean="0"/>
              <a:t>Remain focused</a:t>
            </a:r>
          </a:p>
          <a:p>
            <a:pPr marL="420624" indent="-384048" eaLnBrk="1" fontAlgn="auto" hangingPunct="1">
              <a:spcBef>
                <a:spcPts val="580"/>
              </a:spcBef>
              <a:spcAft>
                <a:spcPts val="0"/>
              </a:spcAft>
              <a:buFont typeface="Wingdings 2"/>
              <a:buChar char=""/>
              <a:defRPr/>
            </a:pPr>
            <a:endParaRPr lang="en-US" sz="1050" dirty="0" smtClean="0"/>
          </a:p>
          <a:p>
            <a:pPr marL="420624" indent="-384048" eaLnBrk="1" fontAlgn="auto" hangingPunct="1">
              <a:spcBef>
                <a:spcPts val="580"/>
              </a:spcBef>
              <a:spcAft>
                <a:spcPts val="0"/>
              </a:spcAft>
              <a:buFont typeface="Wingdings 2"/>
              <a:buChar char=""/>
              <a:defRPr/>
            </a:pPr>
            <a:r>
              <a:rPr lang="en-US" sz="3200" dirty="0" smtClean="0"/>
              <a:t>Listen closely and correct misstatements</a:t>
            </a:r>
          </a:p>
          <a:p>
            <a:pPr marL="420624" indent="-384048" eaLnBrk="1" fontAlgn="auto" hangingPunct="1">
              <a:spcBef>
                <a:spcPts val="580"/>
              </a:spcBef>
              <a:spcAft>
                <a:spcPts val="0"/>
              </a:spcAft>
              <a:buFont typeface="Wingdings 2"/>
              <a:buChar char=""/>
              <a:defRPr/>
            </a:pPr>
            <a:endParaRPr lang="en-US" sz="1050" dirty="0" smtClean="0"/>
          </a:p>
          <a:p>
            <a:pPr marL="420624" indent="-384048" eaLnBrk="1" fontAlgn="auto" hangingPunct="1">
              <a:spcBef>
                <a:spcPts val="580"/>
              </a:spcBef>
              <a:spcAft>
                <a:spcPts val="0"/>
              </a:spcAft>
              <a:buFont typeface="Wingdings 2"/>
              <a:buChar char=""/>
              <a:defRPr/>
            </a:pPr>
            <a:r>
              <a:rPr lang="en-US" sz="3200" dirty="0" smtClean="0"/>
              <a:t>Always tell the truth</a:t>
            </a:r>
          </a:p>
          <a:p>
            <a:pPr marL="420624" indent="-384048" eaLnBrk="1" fontAlgn="auto" hangingPunct="1">
              <a:spcBef>
                <a:spcPts val="580"/>
              </a:spcBef>
              <a:spcAft>
                <a:spcPts val="0"/>
              </a:spcAft>
              <a:buFont typeface="Wingdings 2" pitchFamily="18" charset="2"/>
              <a:buNone/>
              <a:defRPr/>
            </a:pPr>
            <a:endParaRPr lang="en-US" sz="3200" dirty="0" smtClean="0"/>
          </a:p>
          <a:p>
            <a:pPr marL="420624" indent="-384048" eaLnBrk="1" fontAlgn="auto" hangingPunct="1">
              <a:spcBef>
                <a:spcPts val="580"/>
              </a:spcBef>
              <a:spcAft>
                <a:spcPts val="0"/>
              </a:spcAft>
              <a:buFont typeface="Wingdings 2" pitchFamily="18" charset="2"/>
              <a:buNone/>
              <a:defRPr/>
            </a:pPr>
            <a:r>
              <a:rPr lang="en-US" sz="3200" b="1" dirty="0" smtClean="0">
                <a:solidFill>
                  <a:srgbClr val="FF0000"/>
                </a:solidFill>
              </a:rPr>
              <a:t>Don’t give out details that could identify a taxpayer!</a:t>
            </a:r>
            <a:endParaRPr lang="en-US" b="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85800" y="990600"/>
            <a:ext cx="7772400" cy="1362075"/>
          </a:xfrm>
        </p:spPr>
        <p:txBody>
          <a:bodyPr/>
          <a:lstStyle/>
          <a:p>
            <a:pPr eaLnBrk="1" hangingPunct="1">
              <a:defRPr/>
            </a:pPr>
            <a:r>
              <a:rPr lang="en-US" b="1" dirty="0" smtClean="0">
                <a:solidFill>
                  <a:schemeClr val="tx1">
                    <a:lumMod val="95000"/>
                    <a:lumOff val="5000"/>
                  </a:schemeClr>
                </a:solidFill>
              </a:rPr>
              <a:t>Understanding the Role of the PCS</a:t>
            </a:r>
          </a:p>
        </p:txBody>
      </p:sp>
      <p:sp>
        <p:nvSpPr>
          <p:cNvPr id="18435" name="Text Placeholder 2"/>
          <p:cNvSpPr>
            <a:spLocks noGrp="1"/>
          </p:cNvSpPr>
          <p:nvPr>
            <p:ph type="body" idx="1"/>
          </p:nvPr>
        </p:nvSpPr>
        <p:spPr>
          <a:xfrm>
            <a:off x="722313" y="2895600"/>
            <a:ext cx="7772400" cy="990600"/>
          </a:xfrm>
        </p:spPr>
        <p:txBody>
          <a:bodyPr>
            <a:normAutofit/>
          </a:bodyPr>
          <a:lstStyle/>
          <a:p>
            <a:pPr eaLnBrk="1" fontAlgn="auto" hangingPunct="1">
              <a:spcBef>
                <a:spcPts val="580"/>
              </a:spcBef>
              <a:spcAft>
                <a:spcPts val="0"/>
              </a:spcAft>
              <a:buFont typeface="Wingdings 2"/>
              <a:buNone/>
              <a:defRPr/>
            </a:pPr>
            <a:endParaRPr lang="en-US" dirty="0" smtClean="0"/>
          </a:p>
          <a:p>
            <a:pPr eaLnBrk="1" fontAlgn="auto" hangingPunct="1">
              <a:spcBef>
                <a:spcPts val="580"/>
              </a:spcBef>
              <a:spcAft>
                <a:spcPts val="0"/>
              </a:spcAft>
              <a:defRPr/>
            </a:pPr>
            <a:r>
              <a:rPr lang="en-US" dirty="0" smtClean="0"/>
              <a:t>Who Am I and What Am I Suppose to Do?</a:t>
            </a:r>
          </a:p>
          <a:p>
            <a:pPr eaLnBrk="1" fontAlgn="auto" hangingPunct="1">
              <a:spcBef>
                <a:spcPts val="580"/>
              </a:spcBef>
              <a:spcAft>
                <a:spcPts val="0"/>
              </a:spcAft>
              <a:buFont typeface="Wingdings 2"/>
              <a:buNone/>
              <a:defRPr/>
            </a:pPr>
            <a:endParaRPr lang="en-US" dirty="0" smtClean="0"/>
          </a:p>
        </p:txBody>
      </p:sp>
      <p:sp>
        <p:nvSpPr>
          <p:cNvPr id="14340" name="Footer Placeholder 4"/>
          <p:cNvSpPr>
            <a:spLocks noGrp="1"/>
          </p:cNvSpPr>
          <p:nvPr>
            <p:ph type="ftr" sz="quarter" idx="11"/>
          </p:nvPr>
        </p:nvSpPr>
        <p:spPr bwMode="auto">
          <a:xfrm>
            <a:off x="5486400" y="6172200"/>
            <a:ext cx="33528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4" name="Slide Number Placeholder 3"/>
          <p:cNvSpPr>
            <a:spLocks noGrp="1"/>
          </p:cNvSpPr>
          <p:nvPr>
            <p:ph type="sldNum" sz="quarter" idx="12"/>
          </p:nvPr>
        </p:nvSpPr>
        <p:spPr/>
        <p:txBody>
          <a:bodyPr/>
          <a:lstStyle/>
          <a:p>
            <a:pPr>
              <a:defRPr/>
            </a:pPr>
            <a:fld id="{DEDFAE89-91B6-424D-8C63-2EC3A419B37C}" type="slidenum">
              <a:rPr lang="en-US"/>
              <a:pPr>
                <a:defRPr/>
              </a:pPr>
              <a:t>6</a:t>
            </a:fld>
            <a:endParaRPr lang="en-US" dirty="0"/>
          </a:p>
        </p:txBody>
      </p:sp>
      <p:pic>
        <p:nvPicPr>
          <p:cNvPr id="14342" name="Picture 6" descr="C:\Documents and Settings\mgouge\Local Settings\Temporary Internet Files\Content.IE5\FCQPQDF6\MC900441523[1].wmf"/>
          <p:cNvPicPr>
            <a:picLocks noChangeAspect="1" noChangeArrowheads="1"/>
          </p:cNvPicPr>
          <p:nvPr/>
        </p:nvPicPr>
        <p:blipFill>
          <a:blip r:embed="rId2" cstate="print"/>
          <a:srcRect/>
          <a:stretch>
            <a:fillRect/>
          </a:stretch>
        </p:blipFill>
        <p:spPr bwMode="auto">
          <a:xfrm>
            <a:off x="6477000" y="3581400"/>
            <a:ext cx="1873250" cy="160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n-US" smtClean="0"/>
              <a:t>Additional Tips for Radio</a:t>
            </a:r>
          </a:p>
        </p:txBody>
      </p:sp>
      <p:sp>
        <p:nvSpPr>
          <p:cNvPr id="78851" name="Footer Placeholder 9"/>
          <p:cNvSpPr>
            <a:spLocks noGrp="1"/>
          </p:cNvSpPr>
          <p:nvPr>
            <p:ph type="ftr" sz="quarter" idx="11"/>
          </p:nvPr>
        </p:nvSpPr>
        <p:spPr bwMode="auto">
          <a:xfrm>
            <a:off x="5715000" y="6172200"/>
            <a:ext cx="34290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21-23, 2011</a:t>
            </a:r>
          </a:p>
        </p:txBody>
      </p:sp>
      <p:sp>
        <p:nvSpPr>
          <p:cNvPr id="9" name="Slide Number Placeholder 8"/>
          <p:cNvSpPr>
            <a:spLocks noGrp="1"/>
          </p:cNvSpPr>
          <p:nvPr>
            <p:ph type="sldNum" sz="quarter" idx="12"/>
          </p:nvPr>
        </p:nvSpPr>
        <p:spPr>
          <a:xfrm>
            <a:off x="4419600" y="6210300"/>
            <a:ext cx="914400" cy="457200"/>
          </a:xfrm>
        </p:spPr>
        <p:txBody>
          <a:bodyPr/>
          <a:lstStyle/>
          <a:p>
            <a:pPr>
              <a:defRPr/>
            </a:pPr>
            <a:fld id="{98042D69-CAB3-4D2C-B257-78176C6888A8}" type="slidenum">
              <a:rPr lang="en-US"/>
              <a:pPr>
                <a:defRPr/>
              </a:pPr>
              <a:t>69</a:t>
            </a:fld>
            <a:endParaRPr lang="en-US" dirty="0"/>
          </a:p>
        </p:txBody>
      </p:sp>
      <p:sp>
        <p:nvSpPr>
          <p:cNvPr id="78853" name="Rectangle 3"/>
          <p:cNvSpPr>
            <a:spLocks noGrp="1" noChangeArrowheads="1"/>
          </p:cNvSpPr>
          <p:nvPr>
            <p:ph sz="quarter" idx="1"/>
          </p:nvPr>
        </p:nvSpPr>
        <p:spPr>
          <a:xfrm>
            <a:off x="457200" y="1600200"/>
            <a:ext cx="7772400" cy="4525963"/>
          </a:xfrm>
        </p:spPr>
        <p:txBody>
          <a:bodyPr/>
          <a:lstStyle/>
          <a:p>
            <a:pPr marL="419100" indent="-382588" eaLnBrk="1" hangingPunct="1">
              <a:buFont typeface="Wingdings 2" pitchFamily="18" charset="2"/>
              <a:buChar char=""/>
            </a:pPr>
            <a:r>
              <a:rPr lang="en-US" smtClean="0"/>
              <a:t>Radio can respond more quickly in reporting than newspapers and TV</a:t>
            </a:r>
          </a:p>
          <a:p>
            <a:pPr marL="419100" indent="-382588" eaLnBrk="1" hangingPunct="1">
              <a:buFont typeface="Wingdings 2" pitchFamily="18" charset="2"/>
              <a:buChar char=""/>
            </a:pPr>
            <a:r>
              <a:rPr lang="en-US" smtClean="0"/>
              <a:t>Find out which reporters cover your topic</a:t>
            </a:r>
          </a:p>
          <a:p>
            <a:pPr marL="419100" indent="-382588" eaLnBrk="1" hangingPunct="1">
              <a:buFont typeface="Wingdings 2" pitchFamily="18" charset="2"/>
              <a:buChar char=""/>
            </a:pPr>
            <a:r>
              <a:rPr lang="en-US" smtClean="0"/>
              <a:t>Establish yourself as a source of information</a:t>
            </a:r>
          </a:p>
          <a:p>
            <a:pPr marL="419100" indent="-382588" eaLnBrk="1" hangingPunct="1">
              <a:buFont typeface="Wingdings 2" pitchFamily="18" charset="2"/>
              <a:buChar char=""/>
            </a:pPr>
            <a:r>
              <a:rPr lang="en-US" smtClean="0"/>
              <a:t>Suggest ideas or questions that may appeal to the reporter</a:t>
            </a:r>
          </a:p>
          <a:p>
            <a:pPr marL="419100" indent="-382588" eaLnBrk="1" hangingPunct="1">
              <a:buFont typeface="Wingdings 2" pitchFamily="18" charset="2"/>
              <a:buChar char=""/>
            </a:pPr>
            <a:r>
              <a:rPr lang="en-US" smtClean="0"/>
              <a:t>Be prepared to offer information on “what’s new”</a:t>
            </a:r>
          </a:p>
          <a:p>
            <a:pPr marL="419100" indent="-382588" eaLnBrk="1" hangingPunct="1">
              <a:buFont typeface="Wingdings 2" pitchFamily="18" charset="2"/>
              <a:buChar char=""/>
            </a:pPr>
            <a:r>
              <a:rPr lang="en-US" smtClean="0"/>
              <a:t>Be on Time</a:t>
            </a:r>
          </a:p>
          <a:p>
            <a:pPr marL="419100" indent="-382588" eaLnBrk="1" hangingPunct="1">
              <a:buFont typeface="Wingdings 2" pitchFamily="18" charset="2"/>
              <a:buChar char=""/>
            </a:pPr>
            <a:r>
              <a:rPr lang="en-US" smtClean="0"/>
              <a:t>Take a partner to observe, help and later critique</a:t>
            </a:r>
          </a:p>
          <a:p>
            <a:pPr marL="419100" indent="-382588" eaLnBrk="1" hangingPunct="1">
              <a:buFont typeface="Wingdings 2" pitchFamily="18" charset="2"/>
              <a:buChar char=""/>
            </a:pPr>
            <a:endParaRPr lang="en-US" smtClean="0"/>
          </a:p>
          <a:p>
            <a:pPr marL="419100" indent="-382588" eaLnBrk="1" hangingPunct="1">
              <a:buFont typeface="Wingdings 2" pitchFamily="18" charset="2"/>
              <a:buChar char=""/>
            </a:pPr>
            <a:endParaRPr lang="en-US" smtClean="0"/>
          </a:p>
        </p:txBody>
      </p:sp>
      <p:pic>
        <p:nvPicPr>
          <p:cNvPr id="78854" name="Picture 6" descr="j0286837"/>
          <p:cNvPicPr>
            <a:picLocks noChangeAspect="1" noChangeArrowheads="1"/>
          </p:cNvPicPr>
          <p:nvPr/>
        </p:nvPicPr>
        <p:blipFill>
          <a:blip r:embed="rId3" cstate="print"/>
          <a:srcRect/>
          <a:stretch>
            <a:fillRect/>
          </a:stretch>
        </p:blipFill>
        <p:spPr bwMode="auto">
          <a:xfrm>
            <a:off x="6934200" y="4343400"/>
            <a:ext cx="1192213" cy="1082675"/>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noChangeArrowheads="1"/>
          </p:cNvSpPr>
          <p:nvPr>
            <p:ph type="title"/>
          </p:nvPr>
        </p:nvSpPr>
        <p:spPr>
          <a:xfrm>
            <a:off x="457200" y="274638"/>
            <a:ext cx="8686800" cy="1143000"/>
          </a:xfrm>
        </p:spPr>
        <p:txBody>
          <a:bodyPr>
            <a:normAutofit/>
          </a:bodyPr>
          <a:lstStyle/>
          <a:p>
            <a:pPr algn="ctr" eaLnBrk="1" fontAlgn="auto" hangingPunct="1">
              <a:spcAft>
                <a:spcPts val="0"/>
              </a:spcAft>
              <a:defRPr/>
            </a:pPr>
            <a:r>
              <a:rPr lang="en-US" dirty="0" smtClean="0">
                <a:solidFill>
                  <a:schemeClr val="accent2">
                    <a:lumMod val="60000"/>
                    <a:lumOff val="40000"/>
                  </a:schemeClr>
                </a:solidFill>
              </a:rPr>
              <a:t>Tips for a Good TV Interview</a:t>
            </a:r>
            <a:endParaRPr lang="en-US" dirty="0">
              <a:solidFill>
                <a:schemeClr val="accent2">
                  <a:lumMod val="60000"/>
                  <a:lumOff val="40000"/>
                </a:schemeClr>
              </a:solidFill>
            </a:endParaRPr>
          </a:p>
        </p:txBody>
      </p:sp>
      <p:sp>
        <p:nvSpPr>
          <p:cNvPr id="79875" name="Footer Placeholder 9"/>
          <p:cNvSpPr>
            <a:spLocks noGrp="1"/>
          </p:cNvSpPr>
          <p:nvPr>
            <p:ph type="ftr" sz="quarter" idx="11"/>
          </p:nvPr>
        </p:nvSpPr>
        <p:spPr bwMode="auto">
          <a:xfrm>
            <a:off x="5791200" y="6172200"/>
            <a:ext cx="33528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495800" y="6210300"/>
            <a:ext cx="685800" cy="457200"/>
          </a:xfrm>
        </p:spPr>
        <p:txBody>
          <a:bodyPr/>
          <a:lstStyle/>
          <a:p>
            <a:pPr>
              <a:defRPr/>
            </a:pPr>
            <a:fld id="{BD7FA566-7B80-41D5-9494-7463524C311D}" type="slidenum">
              <a:rPr lang="en-US"/>
              <a:pPr>
                <a:defRPr/>
              </a:pPr>
              <a:t>70</a:t>
            </a:fld>
            <a:endParaRPr lang="en-US" dirty="0"/>
          </a:p>
        </p:txBody>
      </p:sp>
      <p:sp>
        <p:nvSpPr>
          <p:cNvPr id="79877" name="Rectangle 3"/>
          <p:cNvSpPr>
            <a:spLocks noGrp="1" noChangeArrowheads="1"/>
          </p:cNvSpPr>
          <p:nvPr>
            <p:ph sz="quarter" idx="1"/>
          </p:nvPr>
        </p:nvSpPr>
        <p:spPr/>
        <p:txBody>
          <a:bodyPr/>
          <a:lstStyle/>
          <a:p>
            <a:pPr eaLnBrk="1" hangingPunct="1"/>
            <a:r>
              <a:rPr lang="en-US" smtClean="0"/>
              <a:t>Refer to notes only for dates &amp; times</a:t>
            </a:r>
          </a:p>
          <a:p>
            <a:pPr eaLnBrk="1" hangingPunct="1"/>
            <a:r>
              <a:rPr lang="en-US" smtClean="0"/>
              <a:t>Never assume the camera or microphone is off!</a:t>
            </a:r>
          </a:p>
          <a:p>
            <a:pPr eaLnBrk="1" hangingPunct="1"/>
            <a:r>
              <a:rPr lang="en-US" smtClean="0"/>
              <a:t>Watch your mannerisms on TV</a:t>
            </a:r>
          </a:p>
          <a:p>
            <a:pPr eaLnBrk="1" hangingPunct="1"/>
            <a:r>
              <a:rPr lang="en-US" smtClean="0"/>
              <a:t>Show a genuine enthusiasm your service to the community</a:t>
            </a:r>
          </a:p>
          <a:p>
            <a:pPr eaLnBrk="1" hangingPunct="1"/>
            <a:r>
              <a:rPr lang="en-US" smtClean="0"/>
              <a:t>Never lose your temper</a:t>
            </a:r>
          </a:p>
          <a:p>
            <a:pPr eaLnBrk="1" hangingPunct="1"/>
            <a:r>
              <a:rPr lang="en-US" smtClean="0"/>
              <a:t>Anticipate that you will get a question </a:t>
            </a:r>
          </a:p>
          <a:p>
            <a:pPr eaLnBrk="1" hangingPunct="1">
              <a:buFont typeface="Wingdings 2" pitchFamily="18" charset="2"/>
              <a:buNone/>
            </a:pPr>
            <a:r>
              <a:rPr lang="en-US" smtClean="0"/>
              <a:t>    that surprises you</a:t>
            </a:r>
          </a:p>
          <a:p>
            <a:pPr eaLnBrk="1" hangingPunct="1"/>
            <a:r>
              <a:rPr lang="en-US" smtClean="0"/>
              <a:t>Don’t be afraid to say that you don’t know</a:t>
            </a:r>
          </a:p>
          <a:p>
            <a:pPr eaLnBrk="1" hangingPunct="1">
              <a:buFont typeface="Wingdings 2" pitchFamily="18" charset="2"/>
              <a:buNone/>
            </a:pPr>
            <a:r>
              <a:rPr lang="en-US" smtClean="0"/>
              <a:t>    an answer, then turn to something you do</a:t>
            </a:r>
          </a:p>
          <a:p>
            <a:pPr eaLnBrk="1" hangingPunct="1">
              <a:buFont typeface="Wingdings 2" pitchFamily="18" charset="2"/>
              <a:buNone/>
            </a:pPr>
            <a:r>
              <a:rPr lang="en-US" smtClean="0"/>
              <a:t>    know!</a:t>
            </a:r>
          </a:p>
        </p:txBody>
      </p:sp>
      <p:pic>
        <p:nvPicPr>
          <p:cNvPr id="79878" name="Picture 9" descr="j0238565"/>
          <p:cNvPicPr>
            <a:picLocks noChangeAspect="1" noChangeArrowheads="1"/>
          </p:cNvPicPr>
          <p:nvPr/>
        </p:nvPicPr>
        <p:blipFill>
          <a:blip r:embed="rId3" cstate="print"/>
          <a:srcRect/>
          <a:stretch>
            <a:fillRect/>
          </a:stretch>
        </p:blipFill>
        <p:spPr bwMode="auto">
          <a:xfrm>
            <a:off x="6781800" y="3581400"/>
            <a:ext cx="1822450" cy="2082800"/>
          </a:xfrm>
          <a:prstGeom prst="rect">
            <a:avLst/>
          </a:prstGeom>
          <a:solidFill>
            <a:schemeClr val="accent2"/>
          </a:solid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algn="ctr" eaLnBrk="1" hangingPunct="1"/>
            <a:r>
              <a:rPr lang="en-US" smtClean="0"/>
              <a:t>Key Points for  a </a:t>
            </a:r>
            <a:br>
              <a:rPr lang="en-US" smtClean="0"/>
            </a:br>
            <a:r>
              <a:rPr lang="en-US" smtClean="0"/>
              <a:t>Public Service Announcement</a:t>
            </a:r>
          </a:p>
        </p:txBody>
      </p:sp>
      <p:sp>
        <p:nvSpPr>
          <p:cNvPr id="80899" name="Footer Placeholder 9"/>
          <p:cNvSpPr>
            <a:spLocks noGrp="1"/>
          </p:cNvSpPr>
          <p:nvPr>
            <p:ph type="ftr" sz="quarter" idx="11"/>
          </p:nvPr>
        </p:nvSpPr>
        <p:spPr bwMode="auto">
          <a:xfrm>
            <a:off x="58674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648200" y="6210300"/>
            <a:ext cx="762000" cy="457200"/>
          </a:xfrm>
        </p:spPr>
        <p:txBody>
          <a:bodyPr/>
          <a:lstStyle/>
          <a:p>
            <a:pPr>
              <a:defRPr/>
            </a:pPr>
            <a:fld id="{9FF25EBF-0C6C-44CB-9B06-78D433225616}" type="slidenum">
              <a:rPr lang="en-US"/>
              <a:pPr>
                <a:defRPr/>
              </a:pPr>
              <a:t>71</a:t>
            </a:fld>
            <a:endParaRPr lang="en-US" dirty="0"/>
          </a:p>
        </p:txBody>
      </p:sp>
      <p:sp>
        <p:nvSpPr>
          <p:cNvPr id="80901" name="Rectangle 3"/>
          <p:cNvSpPr>
            <a:spLocks noGrp="1" noChangeArrowheads="1"/>
          </p:cNvSpPr>
          <p:nvPr>
            <p:ph sz="quarter" idx="1"/>
          </p:nvPr>
        </p:nvSpPr>
        <p:spPr>
          <a:xfrm>
            <a:off x="914400" y="1752600"/>
            <a:ext cx="7772400" cy="3810000"/>
          </a:xfrm>
        </p:spPr>
        <p:txBody>
          <a:bodyPr/>
          <a:lstStyle/>
          <a:p>
            <a:pPr eaLnBrk="1" hangingPunct="1"/>
            <a:r>
              <a:rPr lang="en-US" smtClean="0"/>
              <a:t>AARP  Foundation Tax-Aide Ready to Assist</a:t>
            </a:r>
          </a:p>
          <a:p>
            <a:pPr eaLnBrk="1" hangingPunct="1"/>
            <a:r>
              <a:rPr lang="en-US" smtClean="0"/>
              <a:t>IRS certified Volunteers</a:t>
            </a:r>
          </a:p>
          <a:p>
            <a:pPr eaLnBrk="1" hangingPunct="1"/>
            <a:r>
              <a:rPr lang="en-US" smtClean="0"/>
              <a:t>Taxpayers need all required documents to start return</a:t>
            </a:r>
          </a:p>
          <a:p>
            <a:pPr eaLnBrk="1" hangingPunct="1"/>
            <a:r>
              <a:rPr lang="en-US" smtClean="0"/>
              <a:t>Free e-filing</a:t>
            </a:r>
          </a:p>
          <a:p>
            <a:pPr eaLnBrk="1" hangingPunct="1"/>
            <a:r>
              <a:rPr lang="en-US" smtClean="0"/>
              <a:t>Call Toll free 888-227-7669 to locate a site or visit </a:t>
            </a:r>
            <a:r>
              <a:rPr lang="en-US" smtClean="0">
                <a:hlinkClick r:id="rId3"/>
              </a:rPr>
              <a:t>www.aarp.org/taxaide</a:t>
            </a:r>
            <a:endParaRPr lang="en-US" smtClean="0"/>
          </a:p>
          <a:p>
            <a:pPr eaLnBrk="1" hangingPunct="1"/>
            <a:r>
              <a:rPr lang="en-US" smtClean="0"/>
              <a:t>Some sites are “walk-in” and some take appointments</a:t>
            </a:r>
          </a:p>
          <a:p>
            <a:pPr eaLnBrk="1" hangingPunct="1"/>
            <a:r>
              <a:rPr lang="en-US" smtClean="0"/>
              <a:t>Can’t do all returns, contact site to ask questions</a:t>
            </a:r>
          </a:p>
          <a:p>
            <a:pPr eaLnBrk="1" hangingPunct="1"/>
            <a:endParaRPr lang="en-US" smtClean="0"/>
          </a:p>
        </p:txBody>
      </p:sp>
      <p:pic>
        <p:nvPicPr>
          <p:cNvPr id="80902" name="Picture 4" descr="j0283741"/>
          <p:cNvPicPr>
            <a:picLocks noChangeAspect="1" noChangeArrowheads="1" noCrop="1"/>
          </p:cNvPicPr>
          <p:nvPr/>
        </p:nvPicPr>
        <p:blipFill>
          <a:blip r:embed="rId4" cstate="print"/>
          <a:srcRect/>
          <a:stretch>
            <a:fillRect/>
          </a:stretch>
        </p:blipFill>
        <p:spPr bwMode="auto">
          <a:xfrm>
            <a:off x="7239000" y="2057400"/>
            <a:ext cx="1662113" cy="1287463"/>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algn="ctr" eaLnBrk="1" hangingPunct="1"/>
            <a:r>
              <a:rPr lang="en-US" sz="3600" smtClean="0"/>
              <a:t>Key Points for Announcement for Volunteer Recruitment</a:t>
            </a:r>
          </a:p>
        </p:txBody>
      </p:sp>
      <p:sp>
        <p:nvSpPr>
          <p:cNvPr id="81923" name="Footer Placeholder 9"/>
          <p:cNvSpPr>
            <a:spLocks noGrp="1"/>
          </p:cNvSpPr>
          <p:nvPr>
            <p:ph type="ftr" sz="quarter" idx="11"/>
          </p:nvPr>
        </p:nvSpPr>
        <p:spPr bwMode="auto">
          <a:xfrm>
            <a:off x="60198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648200" y="6210300"/>
            <a:ext cx="914400" cy="457200"/>
          </a:xfrm>
        </p:spPr>
        <p:txBody>
          <a:bodyPr/>
          <a:lstStyle/>
          <a:p>
            <a:pPr>
              <a:defRPr/>
            </a:pPr>
            <a:fld id="{02450693-E803-4DB8-A3B8-F181C1AD4C94}" type="slidenum">
              <a:rPr lang="en-US"/>
              <a:pPr>
                <a:defRPr/>
              </a:pPr>
              <a:t>72</a:t>
            </a:fld>
            <a:endParaRPr lang="en-US" dirty="0"/>
          </a:p>
        </p:txBody>
      </p:sp>
      <p:sp>
        <p:nvSpPr>
          <p:cNvPr id="81925" name="Rectangle 3"/>
          <p:cNvSpPr>
            <a:spLocks noGrp="1" noChangeArrowheads="1"/>
          </p:cNvSpPr>
          <p:nvPr>
            <p:ph sz="quarter" idx="1"/>
          </p:nvPr>
        </p:nvSpPr>
        <p:spPr>
          <a:xfrm>
            <a:off x="914400" y="1676400"/>
            <a:ext cx="7772400" cy="3429000"/>
          </a:xfrm>
        </p:spPr>
        <p:txBody>
          <a:bodyPr/>
          <a:lstStyle/>
          <a:p>
            <a:pPr eaLnBrk="1" hangingPunct="1"/>
            <a:r>
              <a:rPr lang="en-US" smtClean="0"/>
              <a:t>Join our Tax-Aide Team</a:t>
            </a:r>
          </a:p>
          <a:p>
            <a:pPr eaLnBrk="1" hangingPunct="1"/>
            <a:r>
              <a:rPr lang="en-US" smtClean="0"/>
              <a:t>Meet New People</a:t>
            </a:r>
          </a:p>
          <a:p>
            <a:pPr eaLnBrk="1" hangingPunct="1"/>
            <a:r>
              <a:rPr lang="en-US" smtClean="0"/>
              <a:t>Learn New Things and Gain Skills</a:t>
            </a:r>
          </a:p>
          <a:p>
            <a:pPr eaLnBrk="1" hangingPunct="1"/>
            <a:r>
              <a:rPr lang="en-US" smtClean="0"/>
              <a:t>Help others with their Taxes</a:t>
            </a:r>
          </a:p>
          <a:p>
            <a:pPr eaLnBrk="1" hangingPunct="1"/>
            <a:r>
              <a:rPr lang="en-US" smtClean="0"/>
              <a:t>Call toll Free 1-888-AARPNow</a:t>
            </a:r>
          </a:p>
          <a:p>
            <a:pPr eaLnBrk="1" hangingPunct="1"/>
            <a:r>
              <a:rPr lang="en-US" smtClean="0"/>
              <a:t>Make a Difference in your community</a:t>
            </a:r>
          </a:p>
        </p:txBody>
      </p:sp>
      <p:pic>
        <p:nvPicPr>
          <p:cNvPr id="81926" name="Picture 4" descr="j0283741"/>
          <p:cNvPicPr>
            <a:picLocks noChangeAspect="1" noChangeArrowheads="1" noCrop="1"/>
          </p:cNvPicPr>
          <p:nvPr/>
        </p:nvPicPr>
        <p:blipFill>
          <a:blip r:embed="rId3" cstate="print"/>
          <a:srcRect/>
          <a:stretch>
            <a:fillRect/>
          </a:stretch>
        </p:blipFill>
        <p:spPr bwMode="auto">
          <a:xfrm>
            <a:off x="6553200" y="2209800"/>
            <a:ext cx="1676400" cy="1298575"/>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Grp="1" noChangeArrowheads="1"/>
          </p:cNvSpPr>
          <p:nvPr>
            <p:ph type="title"/>
          </p:nvPr>
        </p:nvSpPr>
        <p:spPr/>
        <p:txBody>
          <a:bodyPr>
            <a:normAutofit/>
          </a:bodyPr>
          <a:lstStyle/>
          <a:p>
            <a:pPr algn="ctr" eaLnBrk="1" fontAlgn="auto" hangingPunct="1">
              <a:spcAft>
                <a:spcPts val="0"/>
              </a:spcAft>
              <a:defRPr/>
            </a:pPr>
            <a:r>
              <a:rPr lang="en-US" dirty="0" smtClean="0">
                <a:solidFill>
                  <a:schemeClr val="accent2">
                    <a:lumMod val="60000"/>
                    <a:lumOff val="40000"/>
                  </a:schemeClr>
                </a:solidFill>
              </a:rPr>
              <a:t>Newsletters - Online &amp; Hard Copy</a:t>
            </a:r>
            <a:endParaRPr lang="en-US" dirty="0">
              <a:solidFill>
                <a:schemeClr val="accent2">
                  <a:lumMod val="60000"/>
                  <a:lumOff val="40000"/>
                </a:schemeClr>
              </a:solidFill>
            </a:endParaRPr>
          </a:p>
        </p:txBody>
      </p:sp>
      <p:sp>
        <p:nvSpPr>
          <p:cNvPr id="82947" name="Footer Placeholder 9"/>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9" name="Slide Number Placeholder 8"/>
          <p:cNvSpPr>
            <a:spLocks noGrp="1"/>
          </p:cNvSpPr>
          <p:nvPr>
            <p:ph type="sldNum" sz="quarter" idx="12"/>
          </p:nvPr>
        </p:nvSpPr>
        <p:spPr>
          <a:xfrm>
            <a:off x="4648200" y="6210300"/>
            <a:ext cx="838200" cy="457200"/>
          </a:xfrm>
        </p:spPr>
        <p:txBody>
          <a:bodyPr/>
          <a:lstStyle/>
          <a:p>
            <a:pPr>
              <a:defRPr/>
            </a:pPr>
            <a:fld id="{179C9E7D-6381-41E3-955A-950D9BD517CD}" type="slidenum">
              <a:rPr lang="en-US"/>
              <a:pPr>
                <a:defRPr/>
              </a:pPr>
              <a:t>73</a:t>
            </a:fld>
            <a:endParaRPr lang="en-US" dirty="0"/>
          </a:p>
        </p:txBody>
      </p:sp>
      <p:sp>
        <p:nvSpPr>
          <p:cNvPr id="82949" name="Rectangle 3"/>
          <p:cNvSpPr>
            <a:spLocks noGrp="1" noChangeArrowheads="1"/>
          </p:cNvSpPr>
          <p:nvPr>
            <p:ph sz="quarter" idx="1"/>
          </p:nvPr>
        </p:nvSpPr>
        <p:spPr>
          <a:xfrm>
            <a:off x="914400" y="1752600"/>
            <a:ext cx="7772400" cy="4267200"/>
          </a:xfrm>
        </p:spPr>
        <p:txBody>
          <a:bodyPr/>
          <a:lstStyle/>
          <a:p>
            <a:pPr marL="419100" indent="-382588" eaLnBrk="1" hangingPunct="1">
              <a:buFont typeface="Wingdings 2" pitchFamily="18" charset="2"/>
              <a:buChar char=""/>
            </a:pPr>
            <a:r>
              <a:rPr lang="en-US" smtClean="0"/>
              <a:t>Helps keep district and site volunteers in touch with the latest happenings in your state</a:t>
            </a:r>
          </a:p>
          <a:p>
            <a:pPr marL="419100" indent="-382588" eaLnBrk="1" hangingPunct="1">
              <a:buFont typeface="Wingdings 2" pitchFamily="18" charset="2"/>
              <a:buChar char=""/>
            </a:pPr>
            <a:r>
              <a:rPr lang="en-US" smtClean="0"/>
              <a:t>Encourage other SMT staff to join in the newsletter with further insight  to reinforce AARP  Foundation Tax-Aide Goals and state goals</a:t>
            </a:r>
          </a:p>
          <a:p>
            <a:pPr marL="419100" indent="-382588" eaLnBrk="1" hangingPunct="1">
              <a:buFont typeface="Wingdings 2" pitchFamily="18" charset="2"/>
              <a:buChar char=""/>
            </a:pPr>
            <a:r>
              <a:rPr lang="en-US" smtClean="0"/>
              <a:t>Advise State Office of Tax-Aide news to include in their monthly newsletters to all AARP members</a:t>
            </a:r>
          </a:p>
          <a:p>
            <a:pPr marL="419100" indent="-382588" eaLnBrk="1" hangingPunct="1">
              <a:buFont typeface="Wingdings 2" pitchFamily="18" charset="2"/>
              <a:buChar char=""/>
            </a:pPr>
            <a:r>
              <a:rPr lang="en-US" smtClean="0"/>
              <a:t>Participate in any &amp; all partner newsletters whenever possible</a:t>
            </a:r>
          </a:p>
          <a:p>
            <a:pPr marL="419100" indent="-382588" eaLnBrk="1" hangingPunct="1">
              <a:buFont typeface="Wingdings 2" pitchFamily="18" charset="2"/>
              <a:buChar char=""/>
            </a:pPr>
            <a:endParaRPr lang="en-US" smtClean="0"/>
          </a:p>
          <a:p>
            <a:pPr marL="419100" indent="-382588" eaLnBrk="1" hangingPunct="1">
              <a:buFont typeface="Wingdings 2" pitchFamily="18" charset="2"/>
              <a:buChar char=""/>
            </a:pPr>
            <a:endParaRPr lang="en-US" smtClean="0"/>
          </a:p>
        </p:txBody>
      </p:sp>
      <p:pic>
        <p:nvPicPr>
          <p:cNvPr id="82950" name="Picture 4" descr="j0198572"/>
          <p:cNvPicPr>
            <a:picLocks noChangeAspect="1" noChangeArrowheads="1"/>
          </p:cNvPicPr>
          <p:nvPr/>
        </p:nvPicPr>
        <p:blipFill>
          <a:blip r:embed="rId3" cstate="print"/>
          <a:srcRect/>
          <a:stretch>
            <a:fillRect/>
          </a:stretch>
        </p:blipFill>
        <p:spPr bwMode="auto">
          <a:xfrm>
            <a:off x="304800" y="381000"/>
            <a:ext cx="985838" cy="1152525"/>
          </a:xfrm>
          <a:prstGeom prst="rect">
            <a:avLst/>
          </a:prstGeom>
          <a:noFill/>
          <a:ln w="9525">
            <a:noFill/>
            <a:miter lim="800000"/>
            <a:headEnd/>
            <a:tailEnd/>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Footer Placeholder 3"/>
          <p:cNvSpPr>
            <a:spLocks noGrp="1"/>
          </p:cNvSpPr>
          <p:nvPr>
            <p:ph type="ftr" sz="quarter" idx="11"/>
          </p:nvPr>
        </p:nvSpPr>
        <p:spPr bwMode="auto">
          <a:xfrm>
            <a:off x="5791200" y="6172200"/>
            <a:ext cx="3657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648200" y="6096000"/>
            <a:ext cx="762000" cy="533400"/>
          </a:xfrm>
        </p:spPr>
        <p:txBody>
          <a:bodyPr/>
          <a:lstStyle/>
          <a:p>
            <a:pPr>
              <a:defRPr/>
            </a:pPr>
            <a:fld id="{51111241-F386-41E4-8A1D-1583B60228CB}" type="slidenum">
              <a:rPr lang="en-US" smtClean="0"/>
              <a:pPr>
                <a:defRPr/>
              </a:pPr>
              <a:t>74</a:t>
            </a:fld>
            <a:endParaRPr lang="en-US" dirty="0"/>
          </a:p>
        </p:txBody>
      </p:sp>
      <p:pic>
        <p:nvPicPr>
          <p:cNvPr id="83972" name="Picture 2"/>
          <p:cNvPicPr>
            <a:picLocks noChangeAspect="1" noChangeArrowheads="1"/>
          </p:cNvPicPr>
          <p:nvPr/>
        </p:nvPicPr>
        <p:blipFill>
          <a:blip r:embed="rId2" cstate="print"/>
          <a:srcRect/>
          <a:stretch>
            <a:fillRect/>
          </a:stretch>
        </p:blipFill>
        <p:spPr bwMode="auto">
          <a:xfrm>
            <a:off x="1066800" y="228600"/>
            <a:ext cx="7086600" cy="5668963"/>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pPr algn="ctr"/>
            <a:r>
              <a:rPr lang="en-US" smtClean="0"/>
              <a:t>@Social Media</a:t>
            </a:r>
          </a:p>
        </p:txBody>
      </p:sp>
      <p:sp>
        <p:nvSpPr>
          <p:cNvPr id="3" name="Text Placeholder 2"/>
          <p:cNvSpPr>
            <a:spLocks noGrp="1"/>
          </p:cNvSpPr>
          <p:nvPr>
            <p:ph type="body" idx="1"/>
          </p:nvPr>
        </p:nvSpPr>
        <p:spPr>
          <a:xfrm>
            <a:off x="722313" y="2895600"/>
            <a:ext cx="7772400" cy="1752600"/>
          </a:xfrm>
        </p:spPr>
        <p:txBody>
          <a:bodyPr/>
          <a:lstStyle/>
          <a:p>
            <a:pPr>
              <a:buFont typeface="Wingdings" pitchFamily="2" charset="2"/>
              <a:buChar char="v"/>
              <a:defRPr/>
            </a:pPr>
            <a:r>
              <a:rPr lang="en-US" dirty="0" smtClean="0"/>
              <a:t>What is Social Media and why should I care?</a:t>
            </a:r>
          </a:p>
          <a:p>
            <a:pPr>
              <a:buFont typeface="Wingdings" pitchFamily="2" charset="2"/>
              <a:buChar char="v"/>
              <a:defRPr/>
            </a:pPr>
            <a:r>
              <a:rPr lang="en-US" dirty="0" smtClean="0"/>
              <a:t>What messages resonate on Social Media?</a:t>
            </a:r>
          </a:p>
          <a:p>
            <a:pPr>
              <a:buFont typeface="Wingdings" pitchFamily="2" charset="2"/>
              <a:buChar char="v"/>
              <a:defRPr/>
            </a:pPr>
            <a:r>
              <a:rPr lang="en-US" dirty="0" smtClean="0"/>
              <a:t>How can I use Social Media to reach potential volunteers?</a:t>
            </a:r>
          </a:p>
          <a:p>
            <a:pPr>
              <a:defRPr/>
            </a:pPr>
            <a:endParaRPr lang="en-US" dirty="0"/>
          </a:p>
        </p:txBody>
      </p:sp>
      <p:sp>
        <p:nvSpPr>
          <p:cNvPr id="84996" name="Footer Placeholder 3"/>
          <p:cNvSpPr>
            <a:spLocks noGrp="1"/>
          </p:cNvSpPr>
          <p:nvPr>
            <p:ph type="ftr" sz="quarter" idx="11"/>
          </p:nvPr>
        </p:nvSpPr>
        <p:spPr bwMode="auto">
          <a:xfrm>
            <a:off x="60198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p:txBody>
          <a:bodyPr/>
          <a:lstStyle/>
          <a:p>
            <a:pPr>
              <a:defRPr/>
            </a:pPr>
            <a:fld id="{E6A9709B-B1BD-4DD6-A4DB-4682AF030116}" type="slidenum">
              <a:rPr lang="en-US" smtClean="0"/>
              <a:pPr>
                <a:defRPr/>
              </a:pPr>
              <a:t>75</a:t>
            </a:fld>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a:xfrm>
            <a:off x="914400" y="274638"/>
            <a:ext cx="7772400" cy="639762"/>
          </a:xfrm>
        </p:spPr>
        <p:txBody>
          <a:bodyPr/>
          <a:lstStyle/>
          <a:p>
            <a:pPr algn="ctr"/>
            <a:r>
              <a:rPr lang="en-US" smtClean="0"/>
              <a:t>Then and Now</a:t>
            </a:r>
          </a:p>
        </p:txBody>
      </p:sp>
      <p:sp>
        <p:nvSpPr>
          <p:cNvPr id="86019" name="Footer Placeholder 4"/>
          <p:cNvSpPr>
            <a:spLocks noGrp="1"/>
          </p:cNvSpPr>
          <p:nvPr>
            <p:ph type="ftr" sz="quarter" idx="11"/>
          </p:nvPr>
        </p:nvSpPr>
        <p:spPr bwMode="auto">
          <a:xfrm>
            <a:off x="6019800" y="6172200"/>
            <a:ext cx="33528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038600" y="6210300"/>
            <a:ext cx="914400" cy="457200"/>
          </a:xfrm>
        </p:spPr>
        <p:txBody>
          <a:bodyPr/>
          <a:lstStyle/>
          <a:p>
            <a:pPr>
              <a:defRPr/>
            </a:pPr>
            <a:fld id="{6145C540-53EB-4480-9270-E6C3D2AFE47A}" type="slidenum">
              <a:rPr lang="en-US" smtClean="0"/>
              <a:pPr>
                <a:defRPr/>
              </a:pPr>
              <a:t>76</a:t>
            </a:fld>
            <a:endParaRPr lang="en-US" dirty="0"/>
          </a:p>
        </p:txBody>
      </p:sp>
      <p:pic>
        <p:nvPicPr>
          <p:cNvPr id="86021" name="Picture 7" descr="bookstore"/>
          <p:cNvPicPr>
            <a:picLocks noGrp="1" noChangeAspect="1" noChangeArrowheads="1"/>
          </p:cNvPicPr>
          <p:nvPr>
            <p:ph sz="quarter" idx="1"/>
          </p:nvPr>
        </p:nvPicPr>
        <p:blipFill>
          <a:blip r:embed="rId3" cstate="print"/>
          <a:srcRect/>
          <a:stretch>
            <a:fillRect/>
          </a:stretch>
        </p:blipFill>
        <p:spPr>
          <a:xfrm>
            <a:off x="152400" y="1524000"/>
            <a:ext cx="2151063" cy="1779588"/>
          </a:xfrm>
          <a:noFill/>
        </p:spPr>
      </p:pic>
      <p:pic>
        <p:nvPicPr>
          <p:cNvPr id="86022" name="Picture 9" descr="yellow-pages-250x300"/>
          <p:cNvPicPr>
            <a:picLocks noChangeAspect="1" noChangeArrowheads="1"/>
          </p:cNvPicPr>
          <p:nvPr/>
        </p:nvPicPr>
        <p:blipFill>
          <a:blip r:embed="rId4" cstate="print"/>
          <a:srcRect/>
          <a:stretch>
            <a:fillRect/>
          </a:stretch>
        </p:blipFill>
        <p:spPr bwMode="auto">
          <a:xfrm>
            <a:off x="1905000" y="3810000"/>
            <a:ext cx="1676400" cy="2011363"/>
          </a:xfrm>
          <a:prstGeom prst="rect">
            <a:avLst/>
          </a:prstGeom>
          <a:noFill/>
          <a:ln w="9525">
            <a:noFill/>
            <a:miter lim="800000"/>
            <a:headEnd/>
            <a:tailEnd/>
          </a:ln>
        </p:spPr>
      </p:pic>
      <p:pic>
        <p:nvPicPr>
          <p:cNvPr id="86023" name="Picture 9" descr="Twitter"/>
          <p:cNvPicPr>
            <a:picLocks noGrp="1" noChangeAspect="1" noChangeArrowheads="1"/>
          </p:cNvPicPr>
          <p:nvPr>
            <p:ph sz="quarter" idx="2"/>
          </p:nvPr>
        </p:nvPicPr>
        <p:blipFill>
          <a:blip r:embed="rId5" cstate="print"/>
          <a:srcRect/>
          <a:stretch>
            <a:fillRect/>
          </a:stretch>
        </p:blipFill>
        <p:spPr>
          <a:xfrm>
            <a:off x="6629400" y="914400"/>
            <a:ext cx="1089025" cy="1066800"/>
          </a:xfrm>
          <a:noFill/>
        </p:spPr>
      </p:pic>
      <p:pic>
        <p:nvPicPr>
          <p:cNvPr id="86024" name="Picture 8" descr="SMS"/>
          <p:cNvPicPr>
            <a:picLocks noChangeAspect="1" noChangeArrowheads="1"/>
          </p:cNvPicPr>
          <p:nvPr/>
        </p:nvPicPr>
        <p:blipFill>
          <a:blip r:embed="rId6" cstate="print"/>
          <a:srcRect/>
          <a:stretch>
            <a:fillRect/>
          </a:stretch>
        </p:blipFill>
        <p:spPr bwMode="auto">
          <a:xfrm>
            <a:off x="6781800" y="2438400"/>
            <a:ext cx="868363" cy="876300"/>
          </a:xfrm>
          <a:prstGeom prst="rect">
            <a:avLst/>
          </a:prstGeom>
          <a:noFill/>
          <a:ln w="9525">
            <a:noFill/>
            <a:miter lim="800000"/>
            <a:headEnd/>
            <a:tailEnd/>
          </a:ln>
        </p:spPr>
      </p:pic>
      <p:pic>
        <p:nvPicPr>
          <p:cNvPr id="86025" name="Picture 7" descr="Facebook"/>
          <p:cNvPicPr>
            <a:picLocks noChangeAspect="1" noChangeArrowheads="1"/>
          </p:cNvPicPr>
          <p:nvPr/>
        </p:nvPicPr>
        <p:blipFill>
          <a:blip r:embed="rId7" cstate="print"/>
          <a:srcRect/>
          <a:stretch>
            <a:fillRect/>
          </a:stretch>
        </p:blipFill>
        <p:spPr bwMode="auto">
          <a:xfrm>
            <a:off x="6858000" y="3657600"/>
            <a:ext cx="838200" cy="838200"/>
          </a:xfrm>
          <a:prstGeom prst="rect">
            <a:avLst/>
          </a:prstGeom>
          <a:noFill/>
          <a:ln w="9525">
            <a:noFill/>
            <a:miter lim="800000"/>
            <a:headEnd/>
            <a:tailEnd/>
          </a:ln>
        </p:spPr>
      </p:pic>
      <p:pic>
        <p:nvPicPr>
          <p:cNvPr id="86026" name="Content Placeholder 6" descr="MC900431540.PNG"/>
          <p:cNvPicPr>
            <a:picLocks noChangeAspect="1"/>
          </p:cNvPicPr>
          <p:nvPr/>
        </p:nvPicPr>
        <p:blipFill>
          <a:blip r:embed="rId8" cstate="print"/>
          <a:srcRect/>
          <a:stretch>
            <a:fillRect/>
          </a:stretch>
        </p:blipFill>
        <p:spPr bwMode="auto">
          <a:xfrm>
            <a:off x="3352800" y="1371600"/>
            <a:ext cx="2120900" cy="2286000"/>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Footer Placeholder 1"/>
          <p:cNvSpPr>
            <a:spLocks noGrp="1"/>
          </p:cNvSpPr>
          <p:nvPr>
            <p:ph type="ftr" sz="quarter" idx="11"/>
          </p:nvPr>
        </p:nvSpPr>
        <p:spPr bwMode="auto">
          <a:xfrm>
            <a:off x="58674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3" name="Slide Number Placeholder 2"/>
          <p:cNvSpPr>
            <a:spLocks noGrp="1"/>
          </p:cNvSpPr>
          <p:nvPr>
            <p:ph type="sldNum" sz="quarter" idx="12"/>
          </p:nvPr>
        </p:nvSpPr>
        <p:spPr>
          <a:xfrm>
            <a:off x="4038600" y="6210300"/>
            <a:ext cx="685800" cy="457200"/>
          </a:xfrm>
        </p:spPr>
        <p:txBody>
          <a:bodyPr/>
          <a:lstStyle/>
          <a:p>
            <a:pPr>
              <a:defRPr/>
            </a:pPr>
            <a:fld id="{E997F04E-DA89-4BB4-B275-0F72259D483B}" type="slidenum">
              <a:rPr lang="en-US" smtClean="0"/>
              <a:pPr>
                <a:defRPr/>
              </a:pPr>
              <a:t>77</a:t>
            </a:fld>
            <a:endParaRPr lang="en-US" dirty="0"/>
          </a:p>
        </p:txBody>
      </p:sp>
      <p:pic>
        <p:nvPicPr>
          <p:cNvPr id="87044" name="Picture 5"/>
          <p:cNvPicPr>
            <a:picLocks noChangeAspect="1" noChangeArrowheads="1"/>
          </p:cNvPicPr>
          <p:nvPr/>
        </p:nvPicPr>
        <p:blipFill>
          <a:blip r:embed="rId2" cstate="print"/>
          <a:srcRect/>
          <a:stretch>
            <a:fillRect/>
          </a:stretch>
        </p:blipFill>
        <p:spPr bwMode="auto">
          <a:xfrm>
            <a:off x="1295400" y="457200"/>
            <a:ext cx="6705600" cy="4465638"/>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914400" y="274638"/>
            <a:ext cx="7772400" cy="792162"/>
          </a:xfrm>
        </p:spPr>
        <p:txBody>
          <a:bodyPr/>
          <a:lstStyle/>
          <a:p>
            <a:pPr algn="ctr"/>
            <a:r>
              <a:rPr lang="en-US" smtClean="0"/>
              <a:t>Adult On-Line Activity</a:t>
            </a:r>
          </a:p>
        </p:txBody>
      </p:sp>
      <p:sp>
        <p:nvSpPr>
          <p:cNvPr id="88067" name="Footer Placeholder 3"/>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419600" y="6210300"/>
            <a:ext cx="762000" cy="457200"/>
          </a:xfrm>
        </p:spPr>
        <p:txBody>
          <a:bodyPr/>
          <a:lstStyle/>
          <a:p>
            <a:pPr>
              <a:defRPr/>
            </a:pPr>
            <a:fld id="{30064E4E-38C7-4D15-A6D9-A7480A369DC9}" type="slidenum">
              <a:rPr lang="en-US" smtClean="0"/>
              <a:pPr>
                <a:defRPr/>
              </a:pPr>
              <a:t>78</a:t>
            </a:fld>
            <a:endParaRPr lang="en-US" dirty="0"/>
          </a:p>
        </p:txBody>
      </p:sp>
      <p:pic>
        <p:nvPicPr>
          <p:cNvPr id="88069" name="Picture 9"/>
          <p:cNvPicPr>
            <a:picLocks noGrp="1" noChangeAspect="1" noChangeArrowheads="1"/>
          </p:cNvPicPr>
          <p:nvPr>
            <p:ph sz="quarter" idx="1"/>
          </p:nvPr>
        </p:nvPicPr>
        <p:blipFill>
          <a:blip r:embed="rId2" cstate="print"/>
          <a:srcRect/>
          <a:stretch>
            <a:fillRect/>
          </a:stretch>
        </p:blipFill>
        <p:spPr>
          <a:xfrm>
            <a:off x="1755775" y="1447800"/>
            <a:ext cx="6089650" cy="4572000"/>
          </a:xfr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smtClean="0"/>
              <a:t>PCS – Multiple Roles</a:t>
            </a:r>
          </a:p>
        </p:txBody>
      </p:sp>
      <p:sp>
        <p:nvSpPr>
          <p:cNvPr id="15363" name="Footer Placeholder 12"/>
          <p:cNvSpPr>
            <a:spLocks noGrp="1"/>
          </p:cNvSpPr>
          <p:nvPr>
            <p:ph type="ftr" sz="quarter" idx="11"/>
          </p:nvPr>
        </p:nvSpPr>
        <p:spPr bwMode="auto">
          <a:xfrm>
            <a:off x="5486400" y="6172200"/>
            <a:ext cx="34290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12" name="Slide Number Placeholder 11"/>
          <p:cNvSpPr>
            <a:spLocks noGrp="1"/>
          </p:cNvSpPr>
          <p:nvPr>
            <p:ph type="sldNum" sz="quarter" idx="12"/>
          </p:nvPr>
        </p:nvSpPr>
        <p:spPr>
          <a:xfrm>
            <a:off x="4343400" y="6210300"/>
            <a:ext cx="762000" cy="457200"/>
          </a:xfrm>
        </p:spPr>
        <p:txBody>
          <a:bodyPr/>
          <a:lstStyle/>
          <a:p>
            <a:pPr>
              <a:defRPr/>
            </a:pPr>
            <a:fld id="{B37D821E-CCEB-4CAA-AF3F-D41767769E35}" type="slidenum">
              <a:rPr lang="en-US"/>
              <a:pPr>
                <a:defRPr/>
              </a:pPr>
              <a:t>7</a:t>
            </a:fld>
            <a:endParaRPr lang="en-US" dirty="0"/>
          </a:p>
        </p:txBody>
      </p:sp>
      <p:sp>
        <p:nvSpPr>
          <p:cNvPr id="6" name="Freeform 5"/>
          <p:cNvSpPr/>
          <p:nvPr/>
        </p:nvSpPr>
        <p:spPr>
          <a:xfrm>
            <a:off x="1957388" y="1646238"/>
            <a:ext cx="5322887" cy="2352675"/>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1"/>
          <a:lstStyle/>
          <a:p>
            <a:pPr algn="ctr" defTabSz="977900" fontAlgn="auto">
              <a:lnSpc>
                <a:spcPct val="90000"/>
              </a:lnSpc>
              <a:spcAft>
                <a:spcPct val="35000"/>
              </a:spcAft>
              <a:defRPr/>
            </a:pPr>
            <a:r>
              <a:rPr lang="en-US" sz="2200" dirty="0"/>
              <a:t>Communications / Publicity</a:t>
            </a:r>
          </a:p>
        </p:txBody>
      </p:sp>
      <p:sp>
        <p:nvSpPr>
          <p:cNvPr id="7" name="Freeform 6"/>
          <p:cNvSpPr/>
          <p:nvPr/>
        </p:nvSpPr>
        <p:spPr>
          <a:xfrm>
            <a:off x="3476625" y="2667000"/>
            <a:ext cx="5286375" cy="2354263"/>
          </a:xfrm>
          <a:custGeom>
            <a:avLst/>
            <a:gdLst>
              <a:gd name="connsiteX0" fmla="*/ 0 w 5286339"/>
              <a:gd name="connsiteY0" fmla="*/ 1176750 h 2353500"/>
              <a:gd name="connsiteX1" fmla="*/ 1568148 w 5286339"/>
              <a:gd name="connsiteY1" fmla="*/ 101728 h 2353500"/>
              <a:gd name="connsiteX2" fmla="*/ 2643172 w 5286339"/>
              <a:gd name="connsiteY2" fmla="*/ 3 h 2353500"/>
              <a:gd name="connsiteX3" fmla="*/ 3718198 w 5286339"/>
              <a:gd name="connsiteY3" fmla="*/ 101729 h 2353500"/>
              <a:gd name="connsiteX4" fmla="*/ 5286341 w 5286339"/>
              <a:gd name="connsiteY4" fmla="*/ 1176758 h 2353500"/>
              <a:gd name="connsiteX5" fmla="*/ 3718195 w 5286339"/>
              <a:gd name="connsiteY5" fmla="*/ 2251783 h 2353500"/>
              <a:gd name="connsiteX6" fmla="*/ 2643170 w 5286339"/>
              <a:gd name="connsiteY6" fmla="*/ 2353508 h 2353500"/>
              <a:gd name="connsiteX7" fmla="*/ 1568145 w 5286339"/>
              <a:gd name="connsiteY7" fmla="*/ 2251782 h 2353500"/>
              <a:gd name="connsiteX8" fmla="*/ 1 w 5286339"/>
              <a:gd name="connsiteY8" fmla="*/ 1176755 h 2353500"/>
              <a:gd name="connsiteX9" fmla="*/ 0 w 528633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6339" h="2353500">
                <a:moveTo>
                  <a:pt x="0" y="1176750"/>
                </a:moveTo>
                <a:cubicBezTo>
                  <a:pt x="3" y="711983"/>
                  <a:pt x="614451" y="290757"/>
                  <a:pt x="1568148" y="101728"/>
                </a:cubicBezTo>
                <a:cubicBezTo>
                  <a:pt x="1906522" y="34660"/>
                  <a:pt x="2272779" y="3"/>
                  <a:pt x="2643172" y="3"/>
                </a:cubicBezTo>
                <a:cubicBezTo>
                  <a:pt x="3013565" y="3"/>
                  <a:pt x="3379824" y="34661"/>
                  <a:pt x="3718198" y="101729"/>
                </a:cubicBezTo>
                <a:cubicBezTo>
                  <a:pt x="4671898" y="290759"/>
                  <a:pt x="5286345" y="711989"/>
                  <a:pt x="5286341" y="1176758"/>
                </a:cubicBezTo>
                <a:cubicBezTo>
                  <a:pt x="5286341" y="1641526"/>
                  <a:pt x="4671894" y="2062753"/>
                  <a:pt x="3718195" y="2251783"/>
                </a:cubicBezTo>
                <a:cubicBezTo>
                  <a:pt x="3379821" y="2318851"/>
                  <a:pt x="3013563" y="2353508"/>
                  <a:pt x="2643170" y="2353508"/>
                </a:cubicBezTo>
                <a:cubicBezTo>
                  <a:pt x="2272777" y="2353508"/>
                  <a:pt x="1906519" y="2318850"/>
                  <a:pt x="1568145" y="2251782"/>
                </a:cubicBezTo>
                <a:cubicBezTo>
                  <a:pt x="614445" y="2062752"/>
                  <a:pt x="-2" y="1641523"/>
                  <a:pt x="1" y="1176755"/>
                </a:cubicBezTo>
                <a:cubicBezTo>
                  <a:pt x="1" y="1176753"/>
                  <a:pt x="0" y="1176752"/>
                  <a:pt x="0" y="1176750"/>
                </a:cubicBezTo>
                <a:close/>
              </a:path>
            </a:pathLst>
          </a:cu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
          <a:lstStyle/>
          <a:p>
            <a:pPr algn="r" defTabSz="977900" fontAlgn="auto">
              <a:lnSpc>
                <a:spcPct val="90000"/>
              </a:lnSpc>
              <a:spcAft>
                <a:spcPct val="35000"/>
              </a:spcAft>
              <a:defRPr/>
            </a:pPr>
            <a:r>
              <a:rPr lang="en-US" sz="2200" dirty="0"/>
              <a:t>Partnerships</a:t>
            </a:r>
          </a:p>
        </p:txBody>
      </p:sp>
      <p:sp>
        <p:nvSpPr>
          <p:cNvPr id="8" name="Freeform 7"/>
          <p:cNvSpPr/>
          <p:nvPr/>
        </p:nvSpPr>
        <p:spPr>
          <a:xfrm>
            <a:off x="1957388" y="3727450"/>
            <a:ext cx="5322887" cy="2352675"/>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b" anchorCtr="1"/>
          <a:lstStyle/>
          <a:p>
            <a:pPr algn="ctr" defTabSz="977900" fontAlgn="auto">
              <a:lnSpc>
                <a:spcPct val="90000"/>
              </a:lnSpc>
              <a:spcAft>
                <a:spcPct val="35000"/>
              </a:spcAft>
              <a:defRPr/>
            </a:pPr>
            <a:r>
              <a:rPr lang="en-US" sz="2200" dirty="0"/>
              <a:t>Volunteer Recruiting</a:t>
            </a:r>
          </a:p>
        </p:txBody>
      </p:sp>
      <p:sp>
        <p:nvSpPr>
          <p:cNvPr id="9" name="Freeform 8"/>
          <p:cNvSpPr/>
          <p:nvPr/>
        </p:nvSpPr>
        <p:spPr>
          <a:xfrm>
            <a:off x="533400" y="2667000"/>
            <a:ext cx="5322888" cy="2354263"/>
          </a:xfrm>
          <a:custGeom>
            <a:avLst/>
            <a:gdLst>
              <a:gd name="connsiteX0" fmla="*/ 0 w 5322159"/>
              <a:gd name="connsiteY0" fmla="*/ 1176750 h 2353500"/>
              <a:gd name="connsiteX1" fmla="*/ 1584863 w 5322159"/>
              <a:gd name="connsiteY1" fmla="*/ 100533 h 2353500"/>
              <a:gd name="connsiteX2" fmla="*/ 2661082 w 5322159"/>
              <a:gd name="connsiteY2" fmla="*/ 3 h 2353500"/>
              <a:gd name="connsiteX3" fmla="*/ 3737303 w 5322159"/>
              <a:gd name="connsiteY3" fmla="*/ 100534 h 2353500"/>
              <a:gd name="connsiteX4" fmla="*/ 5322161 w 5322159"/>
              <a:gd name="connsiteY4" fmla="*/ 1176757 h 2353500"/>
              <a:gd name="connsiteX5" fmla="*/ 3737300 w 5322159"/>
              <a:gd name="connsiteY5" fmla="*/ 2252976 h 2353500"/>
              <a:gd name="connsiteX6" fmla="*/ 2661081 w 5322159"/>
              <a:gd name="connsiteY6" fmla="*/ 2353507 h 2353500"/>
              <a:gd name="connsiteX7" fmla="*/ 1584861 w 5322159"/>
              <a:gd name="connsiteY7" fmla="*/ 2252976 h 2353500"/>
              <a:gd name="connsiteX8" fmla="*/ 2 w 5322159"/>
              <a:gd name="connsiteY8" fmla="*/ 1176754 h 2353500"/>
              <a:gd name="connsiteX9" fmla="*/ 0 w 5322159"/>
              <a:gd name="connsiteY9" fmla="*/ 1176750 h 235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2159" h="2353500">
                <a:moveTo>
                  <a:pt x="0" y="1176750"/>
                </a:moveTo>
                <a:cubicBezTo>
                  <a:pt x="3" y="710915"/>
                  <a:pt x="621427" y="288930"/>
                  <a:pt x="1584863" y="100533"/>
                </a:cubicBezTo>
                <a:cubicBezTo>
                  <a:pt x="1923855" y="34244"/>
                  <a:pt x="2290424" y="3"/>
                  <a:pt x="2661082" y="3"/>
                </a:cubicBezTo>
                <a:cubicBezTo>
                  <a:pt x="3031740" y="3"/>
                  <a:pt x="3398310" y="34245"/>
                  <a:pt x="3737303" y="100534"/>
                </a:cubicBezTo>
                <a:cubicBezTo>
                  <a:pt x="4700742" y="288933"/>
                  <a:pt x="5322165" y="710920"/>
                  <a:pt x="5322161" y="1176757"/>
                </a:cubicBezTo>
                <a:cubicBezTo>
                  <a:pt x="5322161" y="1642593"/>
                  <a:pt x="4700737" y="2064579"/>
                  <a:pt x="3737300" y="2252976"/>
                </a:cubicBezTo>
                <a:cubicBezTo>
                  <a:pt x="3398308" y="2319265"/>
                  <a:pt x="3031738" y="2353507"/>
                  <a:pt x="2661081" y="2353507"/>
                </a:cubicBezTo>
                <a:cubicBezTo>
                  <a:pt x="2290423" y="2353507"/>
                  <a:pt x="1923853" y="2319265"/>
                  <a:pt x="1584861" y="2252976"/>
                </a:cubicBezTo>
                <a:cubicBezTo>
                  <a:pt x="621422" y="2064578"/>
                  <a:pt x="-1" y="1642591"/>
                  <a:pt x="2" y="1176754"/>
                </a:cubicBezTo>
                <a:cubicBezTo>
                  <a:pt x="1" y="1176753"/>
                  <a:pt x="1" y="1176751"/>
                  <a:pt x="0" y="1176750"/>
                </a:cubicBezTo>
                <a:close/>
              </a:path>
            </a:pathLst>
          </a:custGeom>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457200" tIns="457200" rIns="457200" bIns="457200" spcCol="1270" anchor="ctr"/>
          <a:lstStyle/>
          <a:p>
            <a:pPr defTabSz="977900" fontAlgn="auto">
              <a:lnSpc>
                <a:spcPct val="90000"/>
              </a:lnSpc>
              <a:spcAft>
                <a:spcPct val="35000"/>
              </a:spcAft>
              <a:defRPr/>
            </a:pPr>
            <a:r>
              <a:rPr lang="en-US" sz="2200" dirty="0"/>
              <a:t>SMT Function</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762000" y="228600"/>
            <a:ext cx="7772400" cy="639763"/>
          </a:xfrm>
        </p:spPr>
        <p:txBody>
          <a:bodyPr/>
          <a:lstStyle/>
          <a:p>
            <a:pPr algn="ctr"/>
            <a:r>
              <a:rPr lang="en-US" sz="3200" b="1" smtClean="0"/>
              <a:t>Do our Clients use the Internet?</a:t>
            </a:r>
          </a:p>
        </p:txBody>
      </p:sp>
      <p:sp>
        <p:nvSpPr>
          <p:cNvPr id="89091" name="Content Placeholder 2"/>
          <p:cNvSpPr>
            <a:spLocks noGrp="1"/>
          </p:cNvSpPr>
          <p:nvPr>
            <p:ph sz="quarter" idx="1"/>
          </p:nvPr>
        </p:nvSpPr>
        <p:spPr>
          <a:xfrm>
            <a:off x="838200" y="1066800"/>
            <a:ext cx="7772400" cy="3733800"/>
          </a:xfrm>
        </p:spPr>
        <p:txBody>
          <a:bodyPr/>
          <a:lstStyle/>
          <a:p>
            <a:pPr eaLnBrk="1" hangingPunct="1"/>
            <a:r>
              <a:rPr lang="en-US" sz="1800" smtClean="0"/>
              <a:t>89% of Boomers use the Internet, and their online activities extend beyond just e-mail to instant messaging, downloading music or movies, financial transactions, and online gaming </a:t>
            </a:r>
          </a:p>
          <a:p>
            <a:pPr eaLnBrk="1" hangingPunct="1"/>
            <a:endParaRPr lang="en-US" sz="1800" smtClean="0"/>
          </a:p>
          <a:p>
            <a:pPr eaLnBrk="1" hangingPunct="1"/>
            <a:r>
              <a:rPr lang="en-US" sz="1800" smtClean="0"/>
              <a:t>64% have been online for six years or more </a:t>
            </a:r>
          </a:p>
          <a:p>
            <a:pPr eaLnBrk="1" hangingPunct="1"/>
            <a:endParaRPr lang="en-US" sz="1800" smtClean="0"/>
          </a:p>
          <a:p>
            <a:pPr eaLnBrk="1" hangingPunct="1"/>
            <a:r>
              <a:rPr lang="en-US" sz="1800" smtClean="0"/>
              <a:t>7 million Boomers with no children in the home own video game systems </a:t>
            </a:r>
          </a:p>
          <a:p>
            <a:pPr eaLnBrk="1" hangingPunct="1"/>
            <a:endParaRPr lang="en-US" sz="1800" smtClean="0"/>
          </a:p>
          <a:p>
            <a:pPr eaLnBrk="1" hangingPunct="1"/>
            <a:r>
              <a:rPr lang="en-US" sz="1800" smtClean="0"/>
              <a:t>Almost a third of bloggers are over the age of 45</a:t>
            </a:r>
          </a:p>
          <a:p>
            <a:pPr eaLnBrk="1" hangingPunct="1"/>
            <a:endParaRPr lang="en-US" sz="1800" smtClean="0"/>
          </a:p>
          <a:p>
            <a:pPr eaLnBrk="1" hangingPunct="1"/>
            <a:r>
              <a:rPr lang="en-US" sz="1800" smtClean="0"/>
              <a:t>And almost half of those 50+ visit video sharing sites like YouTube </a:t>
            </a:r>
          </a:p>
          <a:p>
            <a:endParaRPr lang="en-US" sz="1800" smtClean="0"/>
          </a:p>
        </p:txBody>
      </p:sp>
      <p:sp>
        <p:nvSpPr>
          <p:cNvPr id="89092" name="Footer Placeholder 3"/>
          <p:cNvSpPr>
            <a:spLocks noGrp="1"/>
          </p:cNvSpPr>
          <p:nvPr>
            <p:ph type="ftr" sz="quarter" idx="11"/>
          </p:nvPr>
        </p:nvSpPr>
        <p:spPr bwMode="auto">
          <a:xfrm>
            <a:off x="5791200" y="6172200"/>
            <a:ext cx="3505200" cy="457200"/>
          </a:xfrm>
          <a:noFill/>
          <a:ln>
            <a:miter lim="800000"/>
            <a:headEnd/>
            <a:tailEnd/>
          </a:ln>
        </p:spPr>
        <p:txBody>
          <a:bodyPr vert="horz" wrap="square" lIns="91440" tIns="45720" rIns="91440" bIns="45720" numCol="1" compatLnSpc="1">
            <a:prstTxWarp prst="textNoShape">
              <a:avLst/>
            </a:prstTxWarp>
          </a:bodyPr>
          <a:lstStyle/>
          <a:p>
            <a:r>
              <a:rPr lang="en-US" smtClean="0"/>
              <a:t>     New PCS Training - July 27-29, 2011</a:t>
            </a:r>
          </a:p>
        </p:txBody>
      </p:sp>
      <p:sp>
        <p:nvSpPr>
          <p:cNvPr id="5" name="Slide Number Placeholder 4"/>
          <p:cNvSpPr>
            <a:spLocks noGrp="1"/>
          </p:cNvSpPr>
          <p:nvPr>
            <p:ph type="sldNum" sz="quarter" idx="12"/>
          </p:nvPr>
        </p:nvSpPr>
        <p:spPr>
          <a:xfrm>
            <a:off x="4343400" y="6210300"/>
            <a:ext cx="762000" cy="457200"/>
          </a:xfrm>
        </p:spPr>
        <p:txBody>
          <a:bodyPr/>
          <a:lstStyle/>
          <a:p>
            <a:pPr>
              <a:defRPr/>
            </a:pPr>
            <a:fld id="{89DBA25F-C845-4909-9E14-4A7B7767252D}" type="slidenum">
              <a:rPr lang="en-US" smtClean="0"/>
              <a:pPr>
                <a:defRPr/>
              </a:pPr>
              <a:t>79</a:t>
            </a:fld>
            <a:endParaRPr lang="en-US" dirty="0"/>
          </a:p>
        </p:txBody>
      </p:sp>
      <p:pic>
        <p:nvPicPr>
          <p:cNvPr id="89094" name="Picture 2" descr="C:\Documents and Settings\mgouge\Local Settings\Temporary Internet Files\Content.IE5\MUWGNWGS\MP900442327[1].jpg"/>
          <p:cNvPicPr>
            <a:picLocks noChangeAspect="1" noChangeArrowheads="1"/>
          </p:cNvPicPr>
          <p:nvPr/>
        </p:nvPicPr>
        <p:blipFill>
          <a:blip r:embed="rId2" cstate="print"/>
          <a:srcRect/>
          <a:stretch>
            <a:fillRect/>
          </a:stretch>
        </p:blipFill>
        <p:spPr bwMode="auto">
          <a:xfrm>
            <a:off x="6629400" y="3505200"/>
            <a:ext cx="1676400" cy="1117600"/>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914400" y="228600"/>
            <a:ext cx="7772400" cy="1524000"/>
          </a:xfrm>
        </p:spPr>
        <p:txBody>
          <a:bodyPr/>
          <a:lstStyle/>
          <a:p>
            <a:pPr algn="ctr"/>
            <a:r>
              <a:rPr lang="en-US" sz="1600" b="1" smtClean="0">
                <a:latin typeface="Arial" charset="0"/>
              </a:rPr>
              <a:t>Low-income households spend more time on the Internet than others, using it for e-mail, researching purchases, finding health information and reading news. They also find the Internet more useful [than others], giving them access to services they can't find elsewhere</a:t>
            </a:r>
            <a:endParaRPr lang="en-US" sz="1600" b="1" smtClean="0">
              <a:solidFill>
                <a:srgbClr val="FF0000"/>
              </a:solidFill>
            </a:endParaRPr>
          </a:p>
        </p:txBody>
      </p:sp>
      <p:sp>
        <p:nvSpPr>
          <p:cNvPr id="3" name="Content Placeholder 2"/>
          <p:cNvSpPr>
            <a:spLocks noGrp="1"/>
          </p:cNvSpPr>
          <p:nvPr>
            <p:ph sz="quarter" idx="1"/>
          </p:nvPr>
        </p:nvSpPr>
        <p:spPr>
          <a:xfrm>
            <a:off x="914400" y="1828800"/>
            <a:ext cx="7772400" cy="3886200"/>
          </a:xfrm>
        </p:spPr>
        <p:txBody>
          <a:bodyPr/>
          <a:lstStyle/>
          <a:p>
            <a:pPr>
              <a:buFont typeface="Wingdings" pitchFamily="2" charset="2"/>
              <a:buChar char="Ø"/>
              <a:defRPr/>
            </a:pPr>
            <a:r>
              <a:rPr lang="en-US" sz="1800" dirty="0" smtClean="0"/>
              <a:t>90% of all Americans over 13 years old own a mobile phone (double the number who have Internet access).</a:t>
            </a:r>
          </a:p>
          <a:p>
            <a:pPr marL="228600" indent="-228600">
              <a:buFont typeface="Wingdings" pitchFamily="2" charset="2"/>
              <a:buChar char="Ø"/>
              <a:defRPr/>
            </a:pPr>
            <a:endParaRPr lang="en-US" sz="1800" dirty="0" smtClean="0"/>
          </a:p>
          <a:p>
            <a:pPr marL="228600" indent="-228600">
              <a:buFont typeface="Wingdings" pitchFamily="2" charset="2"/>
              <a:buChar char="Ø"/>
              <a:defRPr/>
            </a:pPr>
            <a:r>
              <a:rPr lang="en-US" sz="1800" dirty="0" smtClean="0"/>
              <a:t>82% of which have a household income less than $50,000 (which includes 79% of Americans with disabilities).</a:t>
            </a:r>
          </a:p>
          <a:p>
            <a:pPr marL="228600" indent="-228600">
              <a:buFont typeface="Wingdings" pitchFamily="2" charset="2"/>
              <a:buChar char="Ø"/>
              <a:defRPr/>
            </a:pPr>
            <a:endParaRPr lang="en-US" sz="1800" dirty="0" smtClean="0"/>
          </a:p>
          <a:p>
            <a:pPr marL="228600" indent="-228600">
              <a:buFont typeface="Wingdings" pitchFamily="2" charset="2"/>
              <a:buChar char="Ø"/>
              <a:defRPr/>
            </a:pPr>
            <a:r>
              <a:rPr lang="en-US" sz="1800" dirty="0" smtClean="0"/>
              <a:t>Adult Americans ages 25-44 send/receive an average of 283 text messages per month. </a:t>
            </a:r>
          </a:p>
          <a:p>
            <a:pPr marL="228600" indent="-228600">
              <a:buFont typeface="Wingdings" pitchFamily="2" charset="2"/>
              <a:buChar char="Ø"/>
              <a:defRPr/>
            </a:pPr>
            <a:endParaRPr lang="en-US" sz="1800" dirty="0" smtClean="0"/>
          </a:p>
          <a:p>
            <a:pPr marL="228600" indent="-228600">
              <a:buFont typeface="Wingdings" pitchFamily="2" charset="2"/>
              <a:buChar char="Ø"/>
              <a:defRPr/>
            </a:pPr>
            <a:r>
              <a:rPr lang="en-US" sz="1800" dirty="0" smtClean="0"/>
              <a:t>Adult Americans ages 45-64 send/receive an average of 83 text messages per month.</a:t>
            </a:r>
          </a:p>
          <a:p>
            <a:pPr marL="228600" indent="-228600">
              <a:buFontTx/>
              <a:buChar char="•"/>
              <a:defRPr/>
            </a:pPr>
            <a:endParaRPr lang="en-US" sz="1600" i="1" dirty="0" smtClean="0"/>
          </a:p>
          <a:p>
            <a:pPr marL="1327150" lvl="4">
              <a:buFontTx/>
              <a:buNone/>
              <a:defRPr/>
            </a:pPr>
            <a:r>
              <a:rPr lang="en-US" sz="1400" i="1" dirty="0" smtClean="0"/>
              <a:t>				According to the </a:t>
            </a:r>
            <a:r>
              <a:rPr lang="en-US" sz="1400" i="1" dirty="0" smtClean="0">
                <a:hlinkClick r:id="rId2"/>
              </a:rPr>
              <a:t>Cornell Chronicle</a:t>
            </a:r>
            <a:r>
              <a:rPr lang="en-US" sz="1400" i="1" dirty="0" smtClean="0"/>
              <a:t> and </a:t>
            </a:r>
            <a:r>
              <a:rPr lang="en-US" sz="1400" i="1" dirty="0" smtClean="0">
                <a:hlinkClick r:id="rId3"/>
              </a:rPr>
              <a:t>Infield Health</a:t>
            </a:r>
            <a:endParaRPr lang="en-US" sz="1400" i="1" dirty="0" smtClean="0"/>
          </a:p>
          <a:p>
            <a:pPr marL="228600" indent="-228600">
              <a:buFont typeface="Wingdings 2" pitchFamily="18" charset="2"/>
              <a:buNone/>
              <a:defRPr/>
            </a:pPr>
            <a:r>
              <a:rPr lang="en-US" sz="1600" i="1" dirty="0" smtClean="0"/>
              <a:t>		</a:t>
            </a:r>
            <a:endParaRPr lang="en-US" sz="1600" dirty="0"/>
          </a:p>
        </p:txBody>
      </p:sp>
      <p:sp>
        <p:nvSpPr>
          <p:cNvPr id="90116" name="Footer Placeholder 3"/>
          <p:cNvSpPr>
            <a:spLocks noGrp="1"/>
          </p:cNvSpPr>
          <p:nvPr>
            <p:ph type="ftr" sz="quarter" idx="11"/>
          </p:nvPr>
        </p:nvSpPr>
        <p:spPr bwMode="auto">
          <a:xfrm>
            <a:off x="58674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114800" y="6210300"/>
            <a:ext cx="838200" cy="457200"/>
          </a:xfrm>
        </p:spPr>
        <p:txBody>
          <a:bodyPr/>
          <a:lstStyle/>
          <a:p>
            <a:pPr>
              <a:defRPr/>
            </a:pPr>
            <a:fld id="{AB5C9B6E-0C54-4736-A324-E4670EA74D7E}" type="slidenum">
              <a:rPr lang="en-US" smtClean="0"/>
              <a:pPr>
                <a:defRPr/>
              </a:pPr>
              <a:t>80</a:t>
            </a:fld>
            <a:endParaRPr 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914400" y="274638"/>
            <a:ext cx="7772400" cy="944562"/>
          </a:xfrm>
        </p:spPr>
        <p:txBody>
          <a:bodyPr/>
          <a:lstStyle/>
          <a:p>
            <a:pPr algn="ctr"/>
            <a:r>
              <a:rPr lang="en-US" sz="3600" b="1" smtClean="0">
                <a:solidFill>
                  <a:schemeClr val="tx1"/>
                </a:solidFill>
              </a:rPr>
              <a:t>What Messages Resonate?</a:t>
            </a:r>
          </a:p>
        </p:txBody>
      </p:sp>
      <p:sp>
        <p:nvSpPr>
          <p:cNvPr id="91139" name="Content Placeholder 2"/>
          <p:cNvSpPr>
            <a:spLocks noGrp="1"/>
          </p:cNvSpPr>
          <p:nvPr>
            <p:ph sz="quarter" idx="1"/>
          </p:nvPr>
        </p:nvSpPr>
        <p:spPr>
          <a:xfrm>
            <a:off x="914400" y="1447800"/>
            <a:ext cx="7772400" cy="4038600"/>
          </a:xfrm>
        </p:spPr>
        <p:txBody>
          <a:bodyPr/>
          <a:lstStyle/>
          <a:p>
            <a:pPr>
              <a:buFont typeface="Wingdings 2" pitchFamily="18" charset="2"/>
              <a:buNone/>
            </a:pPr>
            <a:r>
              <a:rPr lang="en-US" sz="2800" b="1" smtClean="0">
                <a:solidFill>
                  <a:schemeClr val="folHlink"/>
                </a:solidFill>
              </a:rPr>
              <a:t>   Inclusivity     “you can be a part of this       			group”</a:t>
            </a:r>
            <a:r>
              <a:rPr lang="en-US" sz="2800" smtClean="0">
                <a:solidFill>
                  <a:schemeClr val="tx2"/>
                </a:solidFill>
              </a:rPr>
              <a:t>  </a:t>
            </a:r>
            <a:br>
              <a:rPr lang="en-US" sz="2800" smtClean="0">
                <a:solidFill>
                  <a:schemeClr val="tx2"/>
                </a:solidFill>
              </a:rPr>
            </a:br>
            <a:r>
              <a:rPr lang="en-US" sz="2800" b="1" smtClean="0">
                <a:solidFill>
                  <a:srgbClr val="FF8000"/>
                </a:solidFill>
              </a:rPr>
              <a:t>User-ability    “it is easy and free to use” </a:t>
            </a:r>
            <a:r>
              <a:rPr lang="en-US" sz="2800" smtClean="0">
                <a:solidFill>
                  <a:schemeClr val="tx2"/>
                </a:solidFill>
              </a:rPr>
              <a:t>   </a:t>
            </a:r>
            <a:r>
              <a:rPr lang="en-US" sz="2800" b="1" smtClean="0">
                <a:solidFill>
                  <a:srgbClr val="D60093"/>
                </a:solidFill>
              </a:rPr>
              <a:t>Sharing          “this was a great 					opportunity”</a:t>
            </a:r>
            <a:r>
              <a:rPr lang="en-US" sz="2800" smtClean="0">
                <a:solidFill>
                  <a:schemeClr val="tx2"/>
                </a:solidFill>
              </a:rPr>
              <a:t> </a:t>
            </a:r>
            <a:br>
              <a:rPr lang="en-US" sz="2800" smtClean="0">
                <a:solidFill>
                  <a:schemeClr val="tx2"/>
                </a:solidFill>
              </a:rPr>
            </a:br>
            <a:r>
              <a:rPr lang="en-US" sz="2800" b="1" smtClean="0">
                <a:solidFill>
                  <a:schemeClr val="hlink"/>
                </a:solidFill>
              </a:rPr>
              <a:t>Leveraging    “tell your friends about this”</a:t>
            </a:r>
            <a:r>
              <a:rPr lang="en-US" sz="2800" smtClean="0">
                <a:solidFill>
                  <a:schemeClr val="tx2"/>
                </a:solidFill>
              </a:rPr>
              <a:t/>
            </a:r>
            <a:br>
              <a:rPr lang="en-US" sz="2800" smtClean="0">
                <a:solidFill>
                  <a:schemeClr val="tx2"/>
                </a:solidFill>
              </a:rPr>
            </a:br>
            <a:r>
              <a:rPr lang="en-US" sz="2800" b="1" smtClean="0">
                <a:solidFill>
                  <a:srgbClr val="9933FF"/>
                </a:solidFill>
              </a:rPr>
              <a:t>Thanking</a:t>
            </a:r>
            <a:r>
              <a:rPr lang="en-US" sz="2800" smtClean="0">
                <a:solidFill>
                  <a:schemeClr val="tx2"/>
                </a:solidFill>
              </a:rPr>
              <a:t>       “thank you so much for helping 			me!”	</a:t>
            </a:r>
          </a:p>
          <a:p>
            <a:endParaRPr lang="en-US" smtClean="0"/>
          </a:p>
        </p:txBody>
      </p:sp>
      <p:sp>
        <p:nvSpPr>
          <p:cNvPr id="91140" name="Footer Placeholder 3"/>
          <p:cNvSpPr>
            <a:spLocks noGrp="1"/>
          </p:cNvSpPr>
          <p:nvPr>
            <p:ph type="ftr" sz="quarter" idx="11"/>
          </p:nvPr>
        </p:nvSpPr>
        <p:spPr bwMode="auto">
          <a:xfrm>
            <a:off x="60198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114800" y="6210300"/>
            <a:ext cx="762000" cy="457200"/>
          </a:xfrm>
        </p:spPr>
        <p:txBody>
          <a:bodyPr/>
          <a:lstStyle/>
          <a:p>
            <a:pPr>
              <a:defRPr/>
            </a:pPr>
            <a:fld id="{9842F9C3-0732-411B-81C8-B24446D4B88C}" type="slidenum">
              <a:rPr lang="en-US" smtClean="0"/>
              <a:pPr>
                <a:defRPr/>
              </a:pPr>
              <a:t>81</a:t>
            </a:fld>
            <a:endParaRPr lang="en-US" dirty="0"/>
          </a:p>
        </p:txBody>
      </p:sp>
      <p:sp>
        <p:nvSpPr>
          <p:cNvPr id="6" name="Rectangle 5"/>
          <p:cNvSpPr/>
          <p:nvPr/>
        </p:nvSpPr>
        <p:spPr>
          <a:xfrm>
            <a:off x="685800" y="1371600"/>
            <a:ext cx="7924800" cy="4495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a:xfrm>
            <a:off x="914400" y="274638"/>
            <a:ext cx="7772400" cy="563562"/>
          </a:xfrm>
        </p:spPr>
        <p:txBody>
          <a:bodyPr/>
          <a:lstStyle/>
          <a:p>
            <a:pPr algn="ctr"/>
            <a:r>
              <a:rPr lang="en-US" smtClean="0">
                <a:solidFill>
                  <a:srgbClr val="FF0000"/>
                </a:solidFill>
              </a:rPr>
              <a:t>Rules of the Road</a:t>
            </a:r>
          </a:p>
        </p:txBody>
      </p:sp>
      <p:sp>
        <p:nvSpPr>
          <p:cNvPr id="92163" name="Content Placeholder 2"/>
          <p:cNvSpPr>
            <a:spLocks noGrp="1"/>
          </p:cNvSpPr>
          <p:nvPr>
            <p:ph sz="quarter" idx="1"/>
          </p:nvPr>
        </p:nvSpPr>
        <p:spPr>
          <a:xfrm>
            <a:off x="914400" y="914400"/>
            <a:ext cx="7772400" cy="5105400"/>
          </a:xfrm>
        </p:spPr>
        <p:txBody>
          <a:bodyPr/>
          <a:lstStyle/>
          <a:p>
            <a:r>
              <a:rPr lang="en-US" sz="1600" smtClean="0"/>
              <a:t>Be </a:t>
            </a:r>
            <a:r>
              <a:rPr lang="en-US" sz="1600" b="1" smtClean="0"/>
              <a:t>Transparent:</a:t>
            </a:r>
            <a:r>
              <a:rPr lang="en-US" sz="1600" smtClean="0"/>
              <a:t> Always identify your account as affiliated with AARP  Foundation Tax-Aide and clearly identify your communications as coming from an AARP  Foundation Tax-Aide representative. </a:t>
            </a:r>
          </a:p>
          <a:p>
            <a:r>
              <a:rPr lang="en-US" sz="1600" smtClean="0"/>
              <a:t>Be </a:t>
            </a:r>
            <a:r>
              <a:rPr lang="en-US" sz="1600" b="1" smtClean="0"/>
              <a:t>Responsible</a:t>
            </a:r>
            <a:r>
              <a:rPr lang="en-US" sz="1600" smtClean="0"/>
              <a:t>: Do nothing to damage AARP’s standing as a nonpartisan, nonprofit organization or otherwise jeopardize AARP’s reputation.  </a:t>
            </a:r>
          </a:p>
          <a:p>
            <a:r>
              <a:rPr lang="en-US" sz="1600" smtClean="0"/>
              <a:t>Be </a:t>
            </a:r>
            <a:r>
              <a:rPr lang="en-US" sz="1600" b="1" smtClean="0"/>
              <a:t>Non-Partisan</a:t>
            </a:r>
            <a:r>
              <a:rPr lang="en-US" sz="1600" smtClean="0"/>
              <a:t>: You may not advocate on behalf of a political candidate or political party on any AARP-affiliated accounts. </a:t>
            </a:r>
          </a:p>
          <a:p>
            <a:r>
              <a:rPr lang="en-US" sz="1600" smtClean="0"/>
              <a:t>Be </a:t>
            </a:r>
            <a:r>
              <a:rPr lang="en-US" sz="1600" b="1" smtClean="0"/>
              <a:t>Responsive</a:t>
            </a:r>
            <a:r>
              <a:rPr lang="en-US" sz="1600" smtClean="0"/>
              <a:t>: Social media is a two-way communications platform.  Ensure that you are engaged in a dialogue, not a monologue. </a:t>
            </a:r>
          </a:p>
          <a:p>
            <a:r>
              <a:rPr lang="en-US" sz="1600" smtClean="0"/>
              <a:t>Be </a:t>
            </a:r>
            <a:r>
              <a:rPr lang="en-US" sz="1600" b="1" smtClean="0"/>
              <a:t>Honest</a:t>
            </a:r>
            <a:r>
              <a:rPr lang="en-US" sz="1600" smtClean="0"/>
              <a:t>:  Respect Copyrights &amp; Confidentiality.  Only post things you have permission to post. Make sure you have permission to post any copyrighted (e.g. images, logos) or potentially confidential information. </a:t>
            </a:r>
          </a:p>
          <a:p>
            <a:r>
              <a:rPr lang="en-US" sz="1600" smtClean="0"/>
              <a:t>Be</a:t>
            </a:r>
            <a:r>
              <a:rPr lang="en-US" sz="1600" b="1" smtClean="0"/>
              <a:t> Generous</a:t>
            </a:r>
            <a:r>
              <a:rPr lang="en-US" sz="1600" smtClean="0"/>
              <a:t>: Social media is, at its base, social.  Share, connect, and provide links to interesting things going on, both in AARP  Foundation Tax-Aide and beyond. </a:t>
            </a:r>
          </a:p>
          <a:p>
            <a:r>
              <a:rPr lang="en-US" sz="1600" smtClean="0"/>
              <a:t>Be </a:t>
            </a:r>
            <a:r>
              <a:rPr lang="en-US" sz="1600" b="1" smtClean="0"/>
              <a:t>Interesting</a:t>
            </a:r>
            <a:r>
              <a:rPr lang="en-US" sz="1600" smtClean="0"/>
              <a:t>:  Share Stories &amp; Best Practices.  Collect great stories to tell so that others will know about the important work that AARP Foundation Tax-Aide does.</a:t>
            </a:r>
          </a:p>
          <a:p>
            <a:r>
              <a:rPr lang="en-US" sz="1600" smtClean="0"/>
              <a:t>Be </a:t>
            </a:r>
            <a:r>
              <a:rPr lang="en-US" sz="1600" b="1" smtClean="0"/>
              <a:t>Respectful</a:t>
            </a:r>
            <a:r>
              <a:rPr lang="en-US" sz="1600" smtClean="0"/>
              <a:t>:  Don’t ever give a taxpayer’s name, or any other information that could identify a Tax-Aide site or an individual taxpayer.</a:t>
            </a:r>
          </a:p>
          <a:p>
            <a:endParaRPr lang="en-US" sz="1600" smtClean="0"/>
          </a:p>
        </p:txBody>
      </p:sp>
      <p:sp>
        <p:nvSpPr>
          <p:cNvPr id="92164" name="Footer Placeholder 3"/>
          <p:cNvSpPr>
            <a:spLocks noGrp="1"/>
          </p:cNvSpPr>
          <p:nvPr>
            <p:ph type="ftr" sz="quarter" idx="11"/>
          </p:nvPr>
        </p:nvSpPr>
        <p:spPr bwMode="auto">
          <a:xfrm>
            <a:off x="60198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114800" y="6210300"/>
            <a:ext cx="762000" cy="457200"/>
          </a:xfrm>
        </p:spPr>
        <p:txBody>
          <a:bodyPr/>
          <a:lstStyle/>
          <a:p>
            <a:pPr>
              <a:defRPr/>
            </a:pPr>
            <a:fld id="{E773A2C3-FFB9-4098-B032-7D07F0A14175}" type="slidenum">
              <a:rPr lang="en-US" smtClean="0"/>
              <a:pPr>
                <a:defRPr/>
              </a:pPr>
              <a:t>82</a:t>
            </a:fld>
            <a:endParaRPr 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a:xfrm>
            <a:off x="990600" y="381000"/>
            <a:ext cx="7772400" cy="762000"/>
          </a:xfrm>
        </p:spPr>
        <p:txBody>
          <a:bodyPr/>
          <a:lstStyle/>
          <a:p>
            <a:pPr algn="ctr"/>
            <a:r>
              <a:rPr lang="en-US" sz="3200" b="1" smtClean="0">
                <a:solidFill>
                  <a:srgbClr val="FF0000"/>
                </a:solidFill>
              </a:rPr>
              <a:t>Social Media Plan Possibilities</a:t>
            </a:r>
          </a:p>
        </p:txBody>
      </p:sp>
      <p:sp>
        <p:nvSpPr>
          <p:cNvPr id="93187" name="Content Placeholder 2"/>
          <p:cNvSpPr>
            <a:spLocks noGrp="1"/>
          </p:cNvSpPr>
          <p:nvPr>
            <p:ph sz="quarter" idx="1"/>
          </p:nvPr>
        </p:nvSpPr>
        <p:spPr>
          <a:xfrm>
            <a:off x="914400" y="1219200"/>
            <a:ext cx="4953000" cy="4800600"/>
          </a:xfrm>
        </p:spPr>
        <p:txBody>
          <a:bodyPr/>
          <a:lstStyle/>
          <a:p>
            <a:r>
              <a:rPr lang="en-US" smtClean="0"/>
              <a:t>Set up a website for your state program</a:t>
            </a:r>
          </a:p>
          <a:p>
            <a:r>
              <a:rPr lang="en-US" smtClean="0"/>
              <a:t>Start a blog--“day in the life of a Tax-Aide volunteer”</a:t>
            </a:r>
          </a:p>
          <a:p>
            <a:r>
              <a:rPr lang="en-US" smtClean="0"/>
              <a:t>Tweet daily during season about site availability</a:t>
            </a:r>
          </a:p>
          <a:p>
            <a:r>
              <a:rPr lang="en-US" smtClean="0"/>
              <a:t>Create and post a You-tube video about program</a:t>
            </a:r>
          </a:p>
          <a:p>
            <a:r>
              <a:rPr lang="en-US" smtClean="0"/>
              <a:t>Start a Facebook page for state volunteers</a:t>
            </a:r>
          </a:p>
          <a:p>
            <a:endParaRPr lang="en-US" smtClean="0"/>
          </a:p>
          <a:p>
            <a:endParaRPr lang="en-US" smtClean="0"/>
          </a:p>
        </p:txBody>
      </p:sp>
      <p:sp>
        <p:nvSpPr>
          <p:cNvPr id="93188" name="Footer Placeholder 4"/>
          <p:cNvSpPr>
            <a:spLocks noGrp="1"/>
          </p:cNvSpPr>
          <p:nvPr>
            <p:ph type="ftr" sz="quarter" idx="11"/>
          </p:nvPr>
        </p:nvSpPr>
        <p:spPr bwMode="auto">
          <a:xfrm>
            <a:off x="5715000" y="6172200"/>
            <a:ext cx="3429000" cy="457200"/>
          </a:xfrm>
          <a:noFill/>
          <a:ln>
            <a:miter lim="800000"/>
            <a:headEnd/>
            <a:tailEnd/>
          </a:ln>
        </p:spPr>
        <p:txBody>
          <a:bodyPr vert="horz" wrap="square" lIns="91440" tIns="45720" rIns="91440" bIns="45720" numCol="1" compatLnSpc="1">
            <a:prstTxWarp prst="textNoShape">
              <a:avLst/>
            </a:prstTxWarp>
          </a:bodyPr>
          <a:lstStyle/>
          <a:p>
            <a:r>
              <a:rPr lang="en-US" smtClean="0"/>
              <a:t>     New PCS Training - July 27-29, 2011</a:t>
            </a:r>
          </a:p>
        </p:txBody>
      </p:sp>
      <p:sp>
        <p:nvSpPr>
          <p:cNvPr id="6" name="Slide Number Placeholder 5"/>
          <p:cNvSpPr>
            <a:spLocks noGrp="1"/>
          </p:cNvSpPr>
          <p:nvPr>
            <p:ph type="sldNum" sz="quarter" idx="12"/>
          </p:nvPr>
        </p:nvSpPr>
        <p:spPr>
          <a:xfrm>
            <a:off x="4114800" y="6210300"/>
            <a:ext cx="685800" cy="457200"/>
          </a:xfrm>
        </p:spPr>
        <p:txBody>
          <a:bodyPr/>
          <a:lstStyle/>
          <a:p>
            <a:pPr>
              <a:defRPr/>
            </a:pPr>
            <a:fld id="{4E2DD656-001C-4512-A3E6-83D0D3527AEF}" type="slidenum">
              <a:rPr lang="en-US" smtClean="0"/>
              <a:pPr>
                <a:defRPr/>
              </a:pPr>
              <a:t>83</a:t>
            </a:fld>
            <a:endParaRPr lang="en-US" dirty="0"/>
          </a:p>
        </p:txBody>
      </p:sp>
      <p:pic>
        <p:nvPicPr>
          <p:cNvPr id="93190" name="Picture 3" descr="C:\Documents and Settings\mgouge\Local Settings\Temporary Internet Files\Content.IE5\FFD8PQ63\MP900442545[1].jpg"/>
          <p:cNvPicPr>
            <a:picLocks noChangeAspect="1" noChangeArrowheads="1"/>
          </p:cNvPicPr>
          <p:nvPr/>
        </p:nvPicPr>
        <p:blipFill>
          <a:blip r:embed="rId3" cstate="print"/>
          <a:srcRect/>
          <a:stretch>
            <a:fillRect/>
          </a:stretch>
        </p:blipFill>
        <p:spPr bwMode="auto">
          <a:xfrm>
            <a:off x="6096000" y="1600200"/>
            <a:ext cx="2336800" cy="3500438"/>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a:xfrm>
            <a:off x="722313" y="952500"/>
            <a:ext cx="7772400" cy="1181100"/>
          </a:xfrm>
        </p:spPr>
        <p:txBody>
          <a:bodyPr/>
          <a:lstStyle/>
          <a:p>
            <a:pPr eaLnBrk="1" hangingPunct="1"/>
            <a:r>
              <a:rPr lang="en-US" smtClean="0"/>
              <a:t>Working with AARP State Office</a:t>
            </a:r>
          </a:p>
        </p:txBody>
      </p:sp>
      <p:sp>
        <p:nvSpPr>
          <p:cNvPr id="118787" name="Text Placeholder 2"/>
          <p:cNvSpPr>
            <a:spLocks noGrp="1"/>
          </p:cNvSpPr>
          <p:nvPr>
            <p:ph type="body" idx="1"/>
          </p:nvPr>
        </p:nvSpPr>
        <p:spPr>
          <a:xfrm>
            <a:off x="685800" y="2895600"/>
            <a:ext cx="7772400" cy="1143000"/>
          </a:xfrm>
        </p:spPr>
        <p:txBody>
          <a:bodyPr>
            <a:normAutofit/>
          </a:bodyPr>
          <a:lstStyle/>
          <a:p>
            <a:pPr eaLnBrk="1" fontAlgn="auto" hangingPunct="1">
              <a:spcBef>
                <a:spcPts val="580"/>
              </a:spcBef>
              <a:spcAft>
                <a:spcPts val="0"/>
              </a:spcAft>
              <a:buFont typeface="Wingdings" pitchFamily="2" charset="2"/>
              <a:buChar char="v"/>
              <a:defRPr/>
            </a:pPr>
            <a:r>
              <a:rPr lang="en-US" dirty="0" smtClean="0"/>
              <a:t>Who do I contact at the AARP State Office?</a:t>
            </a:r>
          </a:p>
          <a:p>
            <a:pPr eaLnBrk="1" fontAlgn="auto" hangingPunct="1">
              <a:spcBef>
                <a:spcPts val="580"/>
              </a:spcBef>
              <a:spcAft>
                <a:spcPts val="0"/>
              </a:spcAft>
              <a:buFont typeface="Wingdings" pitchFamily="2" charset="2"/>
              <a:buChar char="v"/>
              <a:defRPr/>
            </a:pPr>
            <a:r>
              <a:rPr lang="en-US" dirty="0" smtClean="0"/>
              <a:t>How can I work with them effectively?</a:t>
            </a:r>
          </a:p>
        </p:txBody>
      </p:sp>
      <p:sp>
        <p:nvSpPr>
          <p:cNvPr id="94212" name="Footer Placeholder 4"/>
          <p:cNvSpPr>
            <a:spLocks noGrp="1"/>
          </p:cNvSpPr>
          <p:nvPr>
            <p:ph type="ftr" sz="quarter" idx="11"/>
          </p:nvPr>
        </p:nvSpPr>
        <p:spPr bwMode="auto">
          <a:noFill/>
          <a:ln>
            <a:miter lim="800000"/>
            <a:headEnd/>
            <a:tailEnd/>
          </a:ln>
        </p:spPr>
        <p:txBody>
          <a:bodyPr vert="horz" wrap="square" lIns="91440" tIns="45720" rIns="91440" bIns="45720" numCol="1" compatLnSpc="1">
            <a:prstTxWarp prst="textNoShape">
              <a:avLst/>
            </a:prstTxWarp>
          </a:bodyPr>
          <a:lstStyle/>
          <a:p>
            <a:r>
              <a:rPr lang="en-US" smtClean="0"/>
              <a:t>New PCS Training - July 21-23, 2010</a:t>
            </a:r>
          </a:p>
        </p:txBody>
      </p:sp>
      <p:sp>
        <p:nvSpPr>
          <p:cNvPr id="4" name="Slide Number Placeholder 3"/>
          <p:cNvSpPr>
            <a:spLocks noGrp="1"/>
          </p:cNvSpPr>
          <p:nvPr>
            <p:ph type="sldNum" sz="quarter" idx="12"/>
          </p:nvPr>
        </p:nvSpPr>
        <p:spPr/>
        <p:txBody>
          <a:bodyPr/>
          <a:lstStyle/>
          <a:p>
            <a:pPr>
              <a:defRPr/>
            </a:pPr>
            <a:fld id="{70EF5FC2-FC60-4650-9485-A59EED5CB2BB}" type="slidenum">
              <a:rPr lang="en-US"/>
              <a:pPr>
                <a:defRPr/>
              </a:pPr>
              <a:t>84</a:t>
            </a:fld>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a:xfrm>
            <a:off x="457200" y="274638"/>
            <a:ext cx="8534400" cy="1143000"/>
          </a:xfrm>
        </p:spPr>
        <p:txBody>
          <a:bodyPr>
            <a:normAutofit/>
          </a:bodyPr>
          <a:lstStyle/>
          <a:p>
            <a:pPr algn="ctr" eaLnBrk="1" fontAlgn="auto" hangingPunct="1">
              <a:spcAft>
                <a:spcPts val="0"/>
              </a:spcAft>
              <a:defRPr/>
            </a:pPr>
            <a:r>
              <a:rPr lang="en-US" dirty="0" smtClean="0">
                <a:solidFill>
                  <a:schemeClr val="accent2">
                    <a:lumMod val="60000"/>
                    <a:lumOff val="40000"/>
                  </a:schemeClr>
                </a:solidFill>
              </a:rPr>
              <a:t>Your AARP State Office</a:t>
            </a:r>
            <a:endParaRPr lang="en-US" dirty="0">
              <a:solidFill>
                <a:schemeClr val="accent2">
                  <a:lumMod val="60000"/>
                  <a:lumOff val="40000"/>
                </a:schemeClr>
              </a:solidFill>
            </a:endParaRPr>
          </a:p>
        </p:txBody>
      </p:sp>
      <p:sp>
        <p:nvSpPr>
          <p:cNvPr id="95235" name="Footer Placeholder 6"/>
          <p:cNvSpPr>
            <a:spLocks noGrp="1"/>
          </p:cNvSpPr>
          <p:nvPr>
            <p:ph type="ftr" sz="quarter" idx="11"/>
          </p:nvPr>
        </p:nvSpPr>
        <p:spPr bwMode="auto">
          <a:xfrm>
            <a:off x="5791200" y="6172200"/>
            <a:ext cx="33528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3962400" y="6210300"/>
            <a:ext cx="838200" cy="457200"/>
          </a:xfrm>
        </p:spPr>
        <p:txBody>
          <a:bodyPr/>
          <a:lstStyle/>
          <a:p>
            <a:pPr>
              <a:defRPr/>
            </a:pPr>
            <a:fld id="{FEEB2F71-E14E-4585-AE45-72BD70AAE0D8}" type="slidenum">
              <a:rPr lang="en-US"/>
              <a:pPr>
                <a:defRPr/>
              </a:pPr>
              <a:t>85</a:t>
            </a:fld>
            <a:endParaRPr lang="en-US" dirty="0"/>
          </a:p>
        </p:txBody>
      </p:sp>
      <p:sp>
        <p:nvSpPr>
          <p:cNvPr id="95237" name="Rectangle 3"/>
          <p:cNvSpPr>
            <a:spLocks noGrp="1" noChangeArrowheads="1"/>
          </p:cNvSpPr>
          <p:nvPr>
            <p:ph sz="quarter" idx="1"/>
          </p:nvPr>
        </p:nvSpPr>
        <p:spPr/>
        <p:txBody>
          <a:bodyPr/>
          <a:lstStyle/>
          <a:p>
            <a:pPr eaLnBrk="1" hangingPunct="1"/>
            <a:endParaRPr lang="en-US" smtClean="0"/>
          </a:p>
          <a:p>
            <a:pPr eaLnBrk="1" hangingPunct="1"/>
            <a:r>
              <a:rPr lang="en-US" smtClean="0"/>
              <a:t>Office in every state</a:t>
            </a:r>
          </a:p>
          <a:p>
            <a:pPr eaLnBrk="1" hangingPunct="1"/>
            <a:r>
              <a:rPr lang="en-US" smtClean="0"/>
              <a:t>Larger states may have more than one office</a:t>
            </a:r>
          </a:p>
          <a:p>
            <a:pPr eaLnBrk="1" hangingPunct="1"/>
            <a:r>
              <a:rPr lang="en-US" smtClean="0"/>
              <a:t>Organization:  State Director</a:t>
            </a:r>
          </a:p>
          <a:p>
            <a:pPr lvl="4" eaLnBrk="1" hangingPunct="1">
              <a:buFontTx/>
              <a:buNone/>
            </a:pPr>
            <a:r>
              <a:rPr lang="en-US" sz="2400" smtClean="0">
                <a:solidFill>
                  <a:srgbClr val="FF0000"/>
                </a:solidFill>
              </a:rPr>
              <a:t>	Assistant State Directors for:</a:t>
            </a:r>
          </a:p>
          <a:p>
            <a:pPr lvl="4" eaLnBrk="1" hangingPunct="1">
              <a:buFont typeface="Wingdings" pitchFamily="2" charset="2"/>
              <a:buChar char="ü"/>
            </a:pPr>
            <a:r>
              <a:rPr lang="en-US" sz="1800" smtClean="0"/>
              <a:t>Advocacy		</a:t>
            </a:r>
          </a:p>
          <a:p>
            <a:pPr lvl="4" eaLnBrk="1" hangingPunct="1">
              <a:buFont typeface="Wingdings" pitchFamily="2" charset="2"/>
              <a:buChar char="ü"/>
            </a:pPr>
            <a:r>
              <a:rPr lang="en-US" sz="1800" smtClean="0"/>
              <a:t>Communications</a:t>
            </a:r>
          </a:p>
          <a:p>
            <a:pPr lvl="4" eaLnBrk="1" hangingPunct="1">
              <a:buFont typeface="Wingdings" pitchFamily="2" charset="2"/>
              <a:buChar char="ü"/>
            </a:pPr>
            <a:r>
              <a:rPr lang="en-US" sz="1800" smtClean="0"/>
              <a:t>Community Outreach</a:t>
            </a:r>
          </a:p>
          <a:p>
            <a:pPr lvl="4" eaLnBrk="1" hangingPunct="1">
              <a:buFont typeface="Wingdings" pitchFamily="2" charset="2"/>
              <a:buChar char="ü"/>
            </a:pPr>
            <a:r>
              <a:rPr lang="en-US" sz="1800" smtClean="0"/>
              <a:t>Multi-cultural Outreach</a:t>
            </a:r>
          </a:p>
          <a:p>
            <a:pPr lvl="4" eaLnBrk="1" hangingPunct="1">
              <a:buFontTx/>
              <a:buNone/>
            </a:pPr>
            <a:endParaRPr lang="en-US" sz="1800" smtClean="0"/>
          </a:p>
          <a:p>
            <a:pPr eaLnBrk="1" hangingPunct="1"/>
            <a:r>
              <a:rPr lang="en-US" smtClean="0"/>
              <a:t>Do you have a current relationship with your State Office?</a:t>
            </a:r>
          </a:p>
          <a:p>
            <a:pPr eaLnBrk="1" hangingPunct="1">
              <a:buFont typeface="Wingdings 2" pitchFamily="18" charset="2"/>
              <a:buNone/>
            </a:pPr>
            <a:r>
              <a:rPr lang="en-US" smtClean="0"/>
              <a:t>	</a:t>
            </a:r>
          </a:p>
          <a:p>
            <a:pPr eaLnBrk="1" hangingPunct="1"/>
            <a:endParaRPr lang="en-US" smtClean="0"/>
          </a:p>
          <a:p>
            <a:pPr eaLnBrk="1" hangingPunct="1"/>
            <a:endParaRPr lang="en-US" smtClean="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57200" y="274638"/>
            <a:ext cx="8686800" cy="1143000"/>
          </a:xfrm>
        </p:spPr>
        <p:txBody>
          <a:bodyPr>
            <a:normAutofit fontScale="90000"/>
          </a:bodyPr>
          <a:lstStyle/>
          <a:p>
            <a:pPr eaLnBrk="1" fontAlgn="auto" hangingPunct="1">
              <a:spcAft>
                <a:spcPts val="0"/>
              </a:spcAft>
              <a:defRPr/>
            </a:pPr>
            <a:r>
              <a:rPr lang="en-US" b="1" dirty="0" smtClean="0">
                <a:solidFill>
                  <a:srgbClr val="FF0000"/>
                </a:solidFill>
              </a:rPr>
              <a:t>How Can the AARP State Office Help Me?</a:t>
            </a:r>
          </a:p>
        </p:txBody>
      </p:sp>
      <p:sp>
        <p:nvSpPr>
          <p:cNvPr id="96259" name="Footer Placeholder 6"/>
          <p:cNvSpPr>
            <a:spLocks noGrp="1"/>
          </p:cNvSpPr>
          <p:nvPr>
            <p:ph type="ftr" sz="quarter" idx="11"/>
          </p:nvPr>
        </p:nvSpPr>
        <p:spPr bwMode="auto">
          <a:xfrm>
            <a:off x="58674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6" name="Slide Number Placeholder 5"/>
          <p:cNvSpPr>
            <a:spLocks noGrp="1"/>
          </p:cNvSpPr>
          <p:nvPr>
            <p:ph type="sldNum" sz="quarter" idx="12"/>
          </p:nvPr>
        </p:nvSpPr>
        <p:spPr>
          <a:xfrm>
            <a:off x="4114800" y="6210300"/>
            <a:ext cx="838200" cy="457200"/>
          </a:xfrm>
        </p:spPr>
        <p:txBody>
          <a:bodyPr/>
          <a:lstStyle/>
          <a:p>
            <a:pPr>
              <a:defRPr/>
            </a:pPr>
            <a:fld id="{7DAFDCC1-850F-4A06-8AE4-AB6A9F5B53A8}" type="slidenum">
              <a:rPr lang="en-US"/>
              <a:pPr>
                <a:defRPr/>
              </a:pPr>
              <a:t>86</a:t>
            </a:fld>
            <a:endParaRPr lang="en-US" dirty="0"/>
          </a:p>
        </p:txBody>
      </p:sp>
      <p:sp>
        <p:nvSpPr>
          <p:cNvPr id="96261" name="Rectangle 3"/>
          <p:cNvSpPr>
            <a:spLocks noGrp="1" noChangeArrowheads="1"/>
          </p:cNvSpPr>
          <p:nvPr>
            <p:ph sz="quarter" idx="1"/>
          </p:nvPr>
        </p:nvSpPr>
        <p:spPr>
          <a:xfrm>
            <a:off x="914400" y="1905000"/>
            <a:ext cx="7772400" cy="4114800"/>
          </a:xfrm>
        </p:spPr>
        <p:txBody>
          <a:bodyPr/>
          <a:lstStyle/>
          <a:p>
            <a:pPr eaLnBrk="1" hangingPunct="1">
              <a:buFont typeface="Wingdings 2" pitchFamily="18" charset="2"/>
              <a:buNone/>
            </a:pPr>
            <a:r>
              <a:rPr lang="en-US" smtClean="0"/>
              <a:t>They can assist with…</a:t>
            </a:r>
          </a:p>
          <a:p>
            <a:pPr lvl="1" eaLnBrk="1" hangingPunct="1"/>
            <a:r>
              <a:rPr lang="en-US" smtClean="0"/>
              <a:t>Volunteer recruitment</a:t>
            </a:r>
          </a:p>
          <a:p>
            <a:pPr lvl="1" eaLnBrk="1" hangingPunct="1"/>
            <a:r>
              <a:rPr lang="en-US" smtClean="0"/>
              <a:t>Program promotion – news releases, ads</a:t>
            </a:r>
          </a:p>
          <a:p>
            <a:pPr lvl="1" eaLnBrk="1" hangingPunct="1"/>
            <a:r>
              <a:rPr lang="en-US" smtClean="0"/>
              <a:t>New site expansion or relocating sites</a:t>
            </a:r>
          </a:p>
          <a:p>
            <a:pPr lvl="1" eaLnBrk="1" hangingPunct="1"/>
            <a:r>
              <a:rPr lang="en-US" smtClean="0"/>
              <a:t>Use of office space for meetings</a:t>
            </a:r>
          </a:p>
          <a:p>
            <a:pPr lvl="1" eaLnBrk="1" hangingPunct="1"/>
            <a:r>
              <a:rPr lang="en-US" smtClean="0"/>
              <a:t>Supplying badges, trinkets, photocopying, etc.</a:t>
            </a:r>
          </a:p>
          <a:p>
            <a:pPr lvl="1" eaLnBrk="1" hangingPunct="1"/>
            <a:r>
              <a:rPr lang="en-US" smtClean="0"/>
              <a:t>Volunteer Recognition</a:t>
            </a:r>
          </a:p>
          <a:p>
            <a:pPr lvl="1" eaLnBrk="1" hangingPunct="1"/>
            <a:r>
              <a:rPr lang="en-US" smtClean="0"/>
              <a:t>Volunteer training (non-tax topics)</a:t>
            </a:r>
          </a:p>
          <a:p>
            <a:pPr eaLnBrk="1" hangingPunct="1"/>
            <a:endParaRPr lang="en-US" smtClean="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pPr algn="ctr" eaLnBrk="1" hangingPunct="1"/>
            <a:r>
              <a:rPr lang="en-US" smtClean="0"/>
              <a:t>A Final Look at the Planning Calendar</a:t>
            </a:r>
          </a:p>
        </p:txBody>
      </p:sp>
      <p:sp>
        <p:nvSpPr>
          <p:cNvPr id="123907" name="Text Placeholder 2"/>
          <p:cNvSpPr>
            <a:spLocks noGrp="1"/>
          </p:cNvSpPr>
          <p:nvPr>
            <p:ph type="body" idx="1"/>
          </p:nvPr>
        </p:nvSpPr>
        <p:spPr>
          <a:xfrm>
            <a:off x="722313" y="2819400"/>
            <a:ext cx="7772400" cy="1066800"/>
          </a:xfrm>
        </p:spPr>
        <p:txBody>
          <a:bodyPr>
            <a:normAutofit fontScale="85000" lnSpcReduction="10000"/>
          </a:bodyPr>
          <a:lstStyle/>
          <a:p>
            <a:pPr eaLnBrk="1" fontAlgn="auto" hangingPunct="1">
              <a:spcBef>
                <a:spcPts val="580"/>
              </a:spcBef>
              <a:spcAft>
                <a:spcPts val="0"/>
              </a:spcAft>
              <a:buFont typeface="Wingdings" pitchFamily="2" charset="2"/>
              <a:buChar char="v"/>
              <a:defRPr/>
            </a:pPr>
            <a:r>
              <a:rPr lang="en-US" dirty="0" smtClean="0">
                <a:solidFill>
                  <a:schemeClr val="tx1">
                    <a:lumMod val="95000"/>
                    <a:lumOff val="5000"/>
                  </a:schemeClr>
                </a:solidFill>
              </a:rPr>
              <a:t>What are my priorities as a PCS this year?</a:t>
            </a:r>
          </a:p>
          <a:p>
            <a:pPr eaLnBrk="1" fontAlgn="auto" hangingPunct="1">
              <a:spcBef>
                <a:spcPts val="580"/>
              </a:spcBef>
              <a:spcAft>
                <a:spcPts val="0"/>
              </a:spcAft>
              <a:buFont typeface="Wingdings" pitchFamily="2" charset="2"/>
              <a:buChar char="v"/>
              <a:defRPr/>
            </a:pPr>
            <a:r>
              <a:rPr lang="en-US" dirty="0" smtClean="0">
                <a:solidFill>
                  <a:schemeClr val="tx1">
                    <a:lumMod val="95000"/>
                    <a:lumOff val="5000"/>
                  </a:schemeClr>
                </a:solidFill>
              </a:rPr>
              <a:t>What are my greatest opportunities for success?</a:t>
            </a:r>
          </a:p>
          <a:p>
            <a:pPr eaLnBrk="1" fontAlgn="auto" hangingPunct="1">
              <a:spcBef>
                <a:spcPts val="580"/>
              </a:spcBef>
              <a:spcAft>
                <a:spcPts val="0"/>
              </a:spcAft>
              <a:buFont typeface="Wingdings" pitchFamily="2" charset="2"/>
              <a:buChar char="v"/>
              <a:defRPr/>
            </a:pPr>
            <a:r>
              <a:rPr lang="en-US" dirty="0" smtClean="0">
                <a:solidFill>
                  <a:schemeClr val="tx1">
                    <a:lumMod val="95000"/>
                    <a:lumOff val="5000"/>
                  </a:schemeClr>
                </a:solidFill>
              </a:rPr>
              <a:t>What skills or knowledge do I need to acquire or develop to have success?</a:t>
            </a:r>
          </a:p>
        </p:txBody>
      </p:sp>
      <p:sp>
        <p:nvSpPr>
          <p:cNvPr id="97284" name="Footer Placeholder 4"/>
          <p:cNvSpPr>
            <a:spLocks noGrp="1"/>
          </p:cNvSpPr>
          <p:nvPr>
            <p:ph type="ftr" sz="quarter" idx="11"/>
          </p:nvPr>
        </p:nvSpPr>
        <p:spPr bwMode="auto">
          <a:xfrm>
            <a:off x="5791200" y="6172200"/>
            <a:ext cx="3505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4" name="Slide Number Placeholder 3"/>
          <p:cNvSpPr>
            <a:spLocks noGrp="1"/>
          </p:cNvSpPr>
          <p:nvPr>
            <p:ph type="sldNum" sz="quarter" idx="12"/>
          </p:nvPr>
        </p:nvSpPr>
        <p:spPr/>
        <p:txBody>
          <a:bodyPr/>
          <a:lstStyle/>
          <a:p>
            <a:pPr>
              <a:defRPr/>
            </a:pPr>
            <a:fld id="{BC8D0DEA-2BB1-4C3C-8942-710448A60C3B}" type="slidenum">
              <a:rPr lang="en-US"/>
              <a:pPr>
                <a:defRPr/>
              </a:pPr>
              <a:t>87</a:t>
            </a:fld>
            <a:endParaRPr 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pPr algn="ctr"/>
            <a:r>
              <a:rPr lang="en-US" smtClean="0"/>
              <a:t> Review of PCS Role</a:t>
            </a:r>
          </a:p>
        </p:txBody>
      </p:sp>
      <p:sp>
        <p:nvSpPr>
          <p:cNvPr id="3" name="Text Placeholder 2"/>
          <p:cNvSpPr>
            <a:spLocks noGrp="1"/>
          </p:cNvSpPr>
          <p:nvPr>
            <p:ph type="body" idx="1"/>
          </p:nvPr>
        </p:nvSpPr>
        <p:spPr>
          <a:xfrm>
            <a:off x="722313" y="2971800"/>
            <a:ext cx="7772400" cy="2362200"/>
          </a:xfrm>
        </p:spPr>
        <p:txBody>
          <a:bodyPr/>
          <a:lstStyle/>
          <a:p>
            <a:pPr>
              <a:buFont typeface="Wingdings" pitchFamily="2" charset="2"/>
              <a:buChar char="Ø"/>
              <a:defRPr/>
            </a:pPr>
            <a:r>
              <a:rPr lang="en-US" dirty="0" smtClean="0"/>
              <a:t>What has been the most successful role in your state in the past?</a:t>
            </a:r>
          </a:p>
          <a:p>
            <a:pPr>
              <a:buFont typeface="Wingdings" pitchFamily="2" charset="2"/>
              <a:buChar char="Ø"/>
              <a:defRPr/>
            </a:pPr>
            <a:r>
              <a:rPr lang="en-US" dirty="0" smtClean="0"/>
              <a:t>Which role do you feel most most comfortable with?</a:t>
            </a:r>
          </a:p>
          <a:p>
            <a:pPr>
              <a:buFont typeface="Wingdings" pitchFamily="2" charset="2"/>
              <a:buChar char="Ø"/>
              <a:defRPr/>
            </a:pPr>
            <a:r>
              <a:rPr lang="en-US" dirty="0" smtClean="0"/>
              <a:t>What activity sounds like it will be difficult to accomplish?</a:t>
            </a:r>
          </a:p>
          <a:p>
            <a:pPr>
              <a:buFont typeface="Wingdings" pitchFamily="2" charset="2"/>
              <a:buChar char="Ø"/>
              <a:defRPr/>
            </a:pPr>
            <a:r>
              <a:rPr lang="en-US" dirty="0" smtClean="0"/>
              <a:t>How will the SMT in my state define success?</a:t>
            </a:r>
          </a:p>
          <a:p>
            <a:pPr>
              <a:buFont typeface="Wingdings" pitchFamily="2" charset="2"/>
              <a:buChar char="Ø"/>
              <a:defRPr/>
            </a:pPr>
            <a:r>
              <a:rPr lang="en-US" dirty="0" smtClean="0"/>
              <a:t>What are the roadblocks to success in my state?</a:t>
            </a:r>
            <a:endParaRPr lang="en-US" dirty="0"/>
          </a:p>
        </p:txBody>
      </p:sp>
      <p:sp>
        <p:nvSpPr>
          <p:cNvPr id="98308" name="Footer Placeholder 3"/>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p:txBody>
          <a:bodyPr/>
          <a:lstStyle/>
          <a:p>
            <a:pPr>
              <a:defRPr/>
            </a:pPr>
            <a:fld id="{AE256192-A8D7-473F-88C9-C2353CEF62B8}" type="slidenum">
              <a:rPr lang="en-US" smtClean="0"/>
              <a:pPr>
                <a:defRPr/>
              </a:pPr>
              <a:t>88</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274638"/>
            <a:ext cx="8382000" cy="1143000"/>
          </a:xfrm>
        </p:spPr>
        <p:txBody>
          <a:bodyPr/>
          <a:lstStyle/>
          <a:p>
            <a:pPr algn="ctr" eaLnBrk="1" hangingPunct="1"/>
            <a:r>
              <a:rPr lang="en-US" smtClean="0"/>
              <a:t>PCS Toolkit / Resources</a:t>
            </a:r>
          </a:p>
        </p:txBody>
      </p:sp>
      <p:sp>
        <p:nvSpPr>
          <p:cNvPr id="16387" name="Footer Placeholder 3"/>
          <p:cNvSpPr>
            <a:spLocks noGrp="1"/>
          </p:cNvSpPr>
          <p:nvPr>
            <p:ph type="ftr" sz="quarter" idx="11"/>
          </p:nvPr>
        </p:nvSpPr>
        <p:spPr bwMode="auto">
          <a:xfrm>
            <a:off x="57150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495800" y="6210300"/>
            <a:ext cx="685800" cy="457200"/>
          </a:xfrm>
        </p:spPr>
        <p:txBody>
          <a:bodyPr/>
          <a:lstStyle/>
          <a:p>
            <a:pPr>
              <a:defRPr/>
            </a:pPr>
            <a:r>
              <a:rPr lang="en-US" dirty="0"/>
              <a:t>8</a:t>
            </a:r>
          </a:p>
        </p:txBody>
      </p:sp>
      <p:sp>
        <p:nvSpPr>
          <p:cNvPr id="16389" name="Content Placeholder 2"/>
          <p:cNvSpPr>
            <a:spLocks noGrp="1"/>
          </p:cNvSpPr>
          <p:nvPr>
            <p:ph sz="quarter" idx="1"/>
          </p:nvPr>
        </p:nvSpPr>
        <p:spPr>
          <a:xfrm>
            <a:off x="914400" y="1447800"/>
            <a:ext cx="7772400" cy="3962400"/>
          </a:xfrm>
        </p:spPr>
        <p:txBody>
          <a:bodyPr/>
          <a:lstStyle/>
          <a:p>
            <a:pPr eaLnBrk="1" hangingPunct="1"/>
            <a:r>
              <a:rPr lang="en-US" smtClean="0"/>
              <a:t>Job Description</a:t>
            </a:r>
          </a:p>
          <a:p>
            <a:pPr eaLnBrk="1" hangingPunct="1"/>
            <a:r>
              <a:rPr lang="en-US" smtClean="0"/>
              <a:t>PCS Guide</a:t>
            </a:r>
          </a:p>
          <a:p>
            <a:pPr eaLnBrk="1" hangingPunct="1"/>
            <a:r>
              <a:rPr lang="en-US" smtClean="0"/>
              <a:t>AARP National Office</a:t>
            </a:r>
          </a:p>
          <a:p>
            <a:pPr eaLnBrk="1" hangingPunct="1"/>
            <a:r>
              <a:rPr lang="en-US" smtClean="0"/>
              <a:t>AARP State Office</a:t>
            </a:r>
          </a:p>
          <a:p>
            <a:pPr eaLnBrk="1" hangingPunct="1"/>
            <a:r>
              <a:rPr lang="en-US" smtClean="0"/>
              <a:t>AARP ExtraNet         </a:t>
            </a:r>
            <a:r>
              <a:rPr lang="en-US" smtClean="0">
                <a:solidFill>
                  <a:schemeClr val="accent1"/>
                </a:solidFill>
                <a:hlinkClick r:id="rId2"/>
              </a:rPr>
              <a:t>www.aarp.org/tavolunteers</a:t>
            </a:r>
            <a:r>
              <a:rPr lang="en-US" smtClean="0">
                <a:solidFill>
                  <a:srgbClr val="00B0F0"/>
                </a:solidFill>
              </a:rPr>
              <a:t> </a:t>
            </a:r>
          </a:p>
          <a:p>
            <a:pPr eaLnBrk="1" hangingPunct="1"/>
            <a:r>
              <a:rPr lang="en-US" smtClean="0"/>
              <a:t>PCS Google Group</a:t>
            </a:r>
          </a:p>
          <a:p>
            <a:pPr eaLnBrk="1" hangingPunct="1"/>
            <a:r>
              <a:rPr lang="en-US" smtClean="0"/>
              <a:t>VMIS (via ADS)</a:t>
            </a:r>
          </a:p>
          <a:p>
            <a:pPr eaLnBrk="1" hangingPunct="1"/>
            <a:r>
              <a:rPr lang="en-US" smtClean="0"/>
              <a:t>Prospective Volunteer System</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pPr eaLnBrk="1" hangingPunct="1"/>
            <a:r>
              <a:rPr lang="en-US" smtClean="0"/>
              <a:t>A Final Look</a:t>
            </a:r>
          </a:p>
        </p:txBody>
      </p:sp>
      <p:sp>
        <p:nvSpPr>
          <p:cNvPr id="1029" name="Footer Placeholder 8"/>
          <p:cNvSpPr>
            <a:spLocks noGrp="1"/>
          </p:cNvSpPr>
          <p:nvPr>
            <p:ph type="ftr" sz="quarter" idx="11"/>
          </p:nvPr>
        </p:nvSpPr>
        <p:spPr bwMode="auto">
          <a:xfrm>
            <a:off x="5791200" y="60960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8" name="Slide Number Placeholder 7"/>
          <p:cNvSpPr>
            <a:spLocks noGrp="1"/>
          </p:cNvSpPr>
          <p:nvPr>
            <p:ph type="sldNum" sz="quarter" idx="12"/>
          </p:nvPr>
        </p:nvSpPr>
        <p:spPr>
          <a:xfrm>
            <a:off x="4114800" y="6210300"/>
            <a:ext cx="685800" cy="457200"/>
          </a:xfrm>
        </p:spPr>
        <p:txBody>
          <a:bodyPr/>
          <a:lstStyle/>
          <a:p>
            <a:pPr>
              <a:defRPr/>
            </a:pPr>
            <a:fld id="{524F4DD6-ED22-475F-8F48-8212F72D4EBD}" type="slidenum">
              <a:rPr lang="en-US"/>
              <a:pPr>
                <a:defRPr/>
              </a:pPr>
              <a:t>89</a:t>
            </a:fld>
            <a:endParaRPr lang="en-US" dirty="0"/>
          </a:p>
        </p:txBody>
      </p:sp>
      <p:graphicFrame>
        <p:nvGraphicFramePr>
          <p:cNvPr id="1026" name="Object 2"/>
          <p:cNvGraphicFramePr>
            <a:graphicFrameLocks noChangeAspect="1"/>
          </p:cNvGraphicFramePr>
          <p:nvPr>
            <p:ph sz="half" idx="4294967295"/>
          </p:nvPr>
        </p:nvGraphicFramePr>
        <p:xfrm>
          <a:off x="0" y="1981200"/>
          <a:ext cx="4191000" cy="3336925"/>
        </p:xfrm>
        <a:graphic>
          <a:graphicData uri="http://schemas.openxmlformats.org/presentationml/2006/ole">
            <p:oleObj spid="_x0000_s1026" name="Acrobat Document" r:id="rId3" imgW="8910000" imgH="6885000" progId="AcroExch.Document.7">
              <p:embed/>
            </p:oleObj>
          </a:graphicData>
        </a:graphic>
      </p:graphicFrame>
      <p:graphicFrame>
        <p:nvGraphicFramePr>
          <p:cNvPr id="1027" name="Object 3"/>
          <p:cNvGraphicFramePr>
            <a:graphicFrameLocks noChangeAspect="1"/>
          </p:cNvGraphicFramePr>
          <p:nvPr/>
        </p:nvGraphicFramePr>
        <p:xfrm>
          <a:off x="4038600" y="3429000"/>
          <a:ext cx="4800600" cy="2557463"/>
        </p:xfrm>
        <a:graphic>
          <a:graphicData uri="http://schemas.openxmlformats.org/presentationml/2006/ole">
            <p:oleObj spid="_x0000_s1027" name="Acrobat Document" r:id="rId4" imgW="8910000" imgH="6885000" progId="AcroExch.Document.7">
              <p:embed/>
            </p:oleObj>
          </a:graphicData>
        </a:graphic>
      </p:graphicFrame>
      <p:sp>
        <p:nvSpPr>
          <p:cNvPr id="1031" name="Text Box 8"/>
          <p:cNvSpPr txBox="1">
            <a:spLocks noChangeArrowheads="1"/>
          </p:cNvSpPr>
          <p:nvPr/>
        </p:nvSpPr>
        <p:spPr bwMode="auto">
          <a:xfrm>
            <a:off x="4876800" y="2362200"/>
            <a:ext cx="3276600" cy="955675"/>
          </a:xfrm>
          <a:prstGeom prst="rect">
            <a:avLst/>
          </a:prstGeom>
          <a:noFill/>
          <a:ln w="9525">
            <a:noFill/>
            <a:miter lim="800000"/>
            <a:headEnd/>
            <a:tailEnd/>
          </a:ln>
        </p:spPr>
        <p:txBody>
          <a:bodyPr>
            <a:spAutoFit/>
          </a:bodyPr>
          <a:lstStyle/>
          <a:p>
            <a:pPr>
              <a:spcBef>
                <a:spcPct val="50000"/>
              </a:spcBef>
            </a:pPr>
            <a:r>
              <a:rPr lang="en-US" sz="2800"/>
              <a:t>What does your calendar look like?</a:t>
            </a:r>
            <a:endParaRPr lang="en-US"/>
          </a:p>
        </p:txBody>
      </p:sp>
      <p:pic>
        <p:nvPicPr>
          <p:cNvPr id="1032" name="Picture 9"/>
          <p:cNvPicPr>
            <a:picLocks noChangeAspect="1" noChangeArrowheads="1"/>
          </p:cNvPicPr>
          <p:nvPr/>
        </p:nvPicPr>
        <p:blipFill>
          <a:blip r:embed="rId5" cstate="print"/>
          <a:srcRect/>
          <a:stretch>
            <a:fillRect/>
          </a:stretch>
        </p:blipFill>
        <p:spPr bwMode="auto">
          <a:xfrm>
            <a:off x="5715000" y="228600"/>
            <a:ext cx="2590800" cy="2173288"/>
          </a:xfrm>
          <a:prstGeom prst="rect">
            <a:avLst/>
          </a:prstGeom>
          <a:noFill/>
          <a:ln w="9525">
            <a:noFill/>
            <a:miter lim="800000"/>
            <a:headEnd/>
            <a:tailEnd/>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914400" y="152400"/>
            <a:ext cx="7772400" cy="1265238"/>
          </a:xfrm>
        </p:spPr>
        <p:txBody>
          <a:bodyPr/>
          <a:lstStyle/>
          <a:p>
            <a:r>
              <a:rPr lang="en-US" smtClean="0">
                <a:solidFill>
                  <a:srgbClr val="FF0000"/>
                </a:solidFill>
              </a:rPr>
              <a:t/>
            </a:r>
            <a:br>
              <a:rPr lang="en-US" smtClean="0">
                <a:solidFill>
                  <a:srgbClr val="FF0000"/>
                </a:solidFill>
              </a:rPr>
            </a:br>
            <a:r>
              <a:rPr lang="en-US" smtClean="0">
                <a:solidFill>
                  <a:srgbClr val="FF0000"/>
                </a:solidFill>
              </a:rPr>
              <a:t>My Goals for the Next Year Are:</a:t>
            </a:r>
            <a:r>
              <a:rPr lang="en-US" smtClean="0"/>
              <a:t/>
            </a:r>
            <a:br>
              <a:rPr lang="en-US" smtClean="0"/>
            </a:br>
            <a:endParaRPr lang="en-US" smtClean="0"/>
          </a:p>
        </p:txBody>
      </p:sp>
      <p:pic>
        <p:nvPicPr>
          <p:cNvPr id="99331" name="Content Placeholder 5" descr="MP900382683.JPG"/>
          <p:cNvPicPr>
            <a:picLocks noGrp="1" noChangeAspect="1"/>
          </p:cNvPicPr>
          <p:nvPr>
            <p:ph sz="quarter" idx="1"/>
          </p:nvPr>
        </p:nvPicPr>
        <p:blipFill>
          <a:blip r:embed="rId2" cstate="print"/>
          <a:srcRect/>
          <a:stretch>
            <a:fillRect/>
          </a:stretch>
        </p:blipFill>
        <p:spPr>
          <a:xfrm>
            <a:off x="1066800" y="838200"/>
            <a:ext cx="6781800" cy="3962400"/>
          </a:xfrm>
        </p:spPr>
      </p:pic>
      <p:sp>
        <p:nvSpPr>
          <p:cNvPr id="99332" name="Footer Placeholder 3"/>
          <p:cNvSpPr>
            <a:spLocks noGrp="1"/>
          </p:cNvSpPr>
          <p:nvPr>
            <p:ph type="ftr" sz="quarter" idx="11"/>
          </p:nvPr>
        </p:nvSpPr>
        <p:spPr bwMode="auto">
          <a:xfrm>
            <a:off x="6019800" y="6172200"/>
            <a:ext cx="31242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4343400" y="6210300"/>
            <a:ext cx="685800" cy="457200"/>
          </a:xfrm>
        </p:spPr>
        <p:txBody>
          <a:bodyPr/>
          <a:lstStyle/>
          <a:p>
            <a:pPr>
              <a:defRPr/>
            </a:pPr>
            <a:fld id="{261AECF1-FC79-4F92-90EB-A9ADBCBCACA7}" type="slidenum">
              <a:rPr lang="en-US" smtClean="0"/>
              <a:pPr>
                <a:defRPr/>
              </a:pPr>
              <a:t>90</a:t>
            </a:fld>
            <a:endParaRPr 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pPr algn="ctr"/>
            <a:r>
              <a:rPr lang="en-US" b="1" smtClean="0">
                <a:solidFill>
                  <a:srgbClr val="FF0000"/>
                </a:solidFill>
              </a:rPr>
              <a:t>Sharing Your Goals</a:t>
            </a:r>
          </a:p>
        </p:txBody>
      </p:sp>
      <p:sp>
        <p:nvSpPr>
          <p:cNvPr id="3" name="Content Placeholder 2"/>
          <p:cNvSpPr>
            <a:spLocks noGrp="1"/>
          </p:cNvSpPr>
          <p:nvPr>
            <p:ph sz="quarter" idx="1"/>
          </p:nvPr>
        </p:nvSpPr>
        <p:spPr>
          <a:xfrm>
            <a:off x="914400" y="1828800"/>
            <a:ext cx="7772400" cy="4191000"/>
          </a:xfrm>
        </p:spPr>
        <p:txBody>
          <a:bodyPr/>
          <a:lstStyle/>
          <a:p>
            <a:pPr>
              <a:defRPr/>
            </a:pPr>
            <a:r>
              <a:rPr lang="en-US" sz="2800" dirty="0" smtClean="0">
                <a:solidFill>
                  <a:schemeClr val="tx1">
                    <a:lumMod val="95000"/>
                    <a:lumOff val="5000"/>
                  </a:schemeClr>
                </a:solidFill>
              </a:rPr>
              <a:t>What will success look like?</a:t>
            </a:r>
          </a:p>
          <a:p>
            <a:pPr>
              <a:defRPr/>
            </a:pPr>
            <a:r>
              <a:rPr lang="en-US" sz="2800" dirty="0" smtClean="0">
                <a:solidFill>
                  <a:schemeClr val="tx1">
                    <a:lumMod val="95000"/>
                    <a:lumOff val="5000"/>
                  </a:schemeClr>
                </a:solidFill>
              </a:rPr>
              <a:t>What do you need to be successful?</a:t>
            </a:r>
          </a:p>
          <a:p>
            <a:pPr>
              <a:defRPr/>
            </a:pPr>
            <a:r>
              <a:rPr lang="en-US" sz="2800" dirty="0" smtClean="0">
                <a:solidFill>
                  <a:schemeClr val="tx1">
                    <a:lumMod val="95000"/>
                    <a:lumOff val="5000"/>
                  </a:schemeClr>
                </a:solidFill>
              </a:rPr>
              <a:t>How can your SMT help you to be successful?</a:t>
            </a:r>
          </a:p>
          <a:p>
            <a:pPr>
              <a:defRPr/>
            </a:pPr>
            <a:r>
              <a:rPr lang="en-US" sz="2800" dirty="0" smtClean="0">
                <a:solidFill>
                  <a:schemeClr val="tx1">
                    <a:lumMod val="95000"/>
                    <a:lumOff val="5000"/>
                  </a:schemeClr>
                </a:solidFill>
              </a:rPr>
              <a:t>How can your fellow PCS volunteers help you to be successful?</a:t>
            </a:r>
          </a:p>
          <a:p>
            <a:pPr>
              <a:defRPr/>
            </a:pPr>
            <a:r>
              <a:rPr lang="en-US" sz="2800" dirty="0" smtClean="0">
                <a:solidFill>
                  <a:schemeClr val="tx1">
                    <a:lumMod val="95000"/>
                    <a:lumOff val="5000"/>
                  </a:schemeClr>
                </a:solidFill>
              </a:rPr>
              <a:t>How can the National Office staff help you to be successful?</a:t>
            </a:r>
            <a:endParaRPr lang="en-US" dirty="0">
              <a:solidFill>
                <a:schemeClr val="tx1">
                  <a:lumMod val="95000"/>
                  <a:lumOff val="5000"/>
                </a:schemeClr>
              </a:solidFill>
            </a:endParaRPr>
          </a:p>
        </p:txBody>
      </p:sp>
      <p:sp>
        <p:nvSpPr>
          <p:cNvPr id="100356" name="Footer Placeholder 3"/>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5" name="Slide Number Placeholder 4"/>
          <p:cNvSpPr>
            <a:spLocks noGrp="1"/>
          </p:cNvSpPr>
          <p:nvPr>
            <p:ph type="sldNum" sz="quarter" idx="12"/>
          </p:nvPr>
        </p:nvSpPr>
        <p:spPr>
          <a:xfrm>
            <a:off x="3962400" y="6210300"/>
            <a:ext cx="838200" cy="457200"/>
          </a:xfrm>
        </p:spPr>
        <p:txBody>
          <a:bodyPr/>
          <a:lstStyle/>
          <a:p>
            <a:pPr>
              <a:defRPr/>
            </a:pPr>
            <a:fld id="{974BDA3B-ACE4-4C09-9D13-F95245394F51}" type="slidenum">
              <a:rPr lang="en-US" smtClean="0"/>
              <a:pPr>
                <a:defRPr/>
              </a:pPr>
              <a:t>91</a:t>
            </a:fld>
            <a:endParaRPr 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pPr eaLnBrk="1" hangingPunct="1"/>
            <a:r>
              <a:rPr lang="en-US" smtClean="0"/>
              <a:t>Wrap Up / Adjourn</a:t>
            </a:r>
          </a:p>
        </p:txBody>
      </p:sp>
      <p:sp>
        <p:nvSpPr>
          <p:cNvPr id="124931" name="Text Placeholder 2"/>
          <p:cNvSpPr>
            <a:spLocks noGrp="1"/>
          </p:cNvSpPr>
          <p:nvPr>
            <p:ph type="body" idx="1"/>
          </p:nvPr>
        </p:nvSpPr>
        <p:spPr>
          <a:xfrm>
            <a:off x="685800" y="2590800"/>
            <a:ext cx="7772400" cy="3505200"/>
          </a:xfrm>
        </p:spPr>
        <p:txBody>
          <a:bodyPr>
            <a:normAutofit/>
          </a:bodyPr>
          <a:lstStyle/>
          <a:p>
            <a:pPr eaLnBrk="1" hangingPunct="1">
              <a:buFont typeface="Wingdings" pitchFamily="2" charset="2"/>
              <a:buChar char="v"/>
              <a:defRPr/>
            </a:pPr>
            <a:r>
              <a:rPr lang="en-US" dirty="0" smtClean="0"/>
              <a:t>Prioritize!  You can’t do it all…</a:t>
            </a:r>
          </a:p>
          <a:p>
            <a:pPr eaLnBrk="1" hangingPunct="1">
              <a:buFont typeface="Wingdings" pitchFamily="2" charset="2"/>
              <a:buChar char="v"/>
              <a:defRPr/>
            </a:pPr>
            <a:r>
              <a:rPr lang="en-US" dirty="0" smtClean="0"/>
              <a:t>The Calendar is your Friend</a:t>
            </a:r>
          </a:p>
          <a:p>
            <a:pPr eaLnBrk="1" hangingPunct="1">
              <a:buFont typeface="Wingdings" pitchFamily="2" charset="2"/>
              <a:buChar char="v"/>
              <a:defRPr/>
            </a:pPr>
            <a:r>
              <a:rPr lang="en-US" dirty="0" smtClean="0"/>
              <a:t>Personalize your approach to suit your state, your resources,     	and your personality</a:t>
            </a:r>
          </a:p>
          <a:p>
            <a:pPr eaLnBrk="1" hangingPunct="1">
              <a:buFont typeface="Wingdings" pitchFamily="2" charset="2"/>
              <a:buChar char="v"/>
              <a:defRPr/>
            </a:pPr>
            <a:r>
              <a:rPr lang="en-US" dirty="0" smtClean="0"/>
              <a:t>Think creatively—there is no “box”</a:t>
            </a:r>
          </a:p>
          <a:p>
            <a:pPr eaLnBrk="1" hangingPunct="1">
              <a:buFont typeface="Wingdings" pitchFamily="2" charset="2"/>
              <a:buChar char="v"/>
              <a:defRPr/>
            </a:pPr>
            <a:r>
              <a:rPr lang="en-US" dirty="0" smtClean="0"/>
              <a:t>Enjoy the process </a:t>
            </a:r>
          </a:p>
          <a:p>
            <a:pPr eaLnBrk="1" hangingPunct="1">
              <a:buFont typeface="Wingdings" pitchFamily="2" charset="2"/>
              <a:buChar char="v"/>
              <a:defRPr/>
            </a:pPr>
            <a:r>
              <a:rPr lang="en-US" dirty="0" smtClean="0"/>
              <a:t>Don’t be afraid to try something new</a:t>
            </a:r>
          </a:p>
          <a:p>
            <a:pPr eaLnBrk="1" fontAlgn="auto" hangingPunct="1">
              <a:spcBef>
                <a:spcPts val="580"/>
              </a:spcBef>
              <a:spcAft>
                <a:spcPts val="0"/>
              </a:spcAft>
              <a:buFont typeface="Wingdings 2"/>
              <a:buNone/>
              <a:defRPr/>
            </a:pPr>
            <a:endParaRPr lang="en-US" dirty="0" smtClean="0"/>
          </a:p>
        </p:txBody>
      </p:sp>
      <p:sp>
        <p:nvSpPr>
          <p:cNvPr id="101380" name="Footer Placeholder 4"/>
          <p:cNvSpPr>
            <a:spLocks noGrp="1"/>
          </p:cNvSpPr>
          <p:nvPr>
            <p:ph type="ftr" sz="quarter" idx="11"/>
          </p:nvPr>
        </p:nvSpPr>
        <p:spPr bwMode="auto">
          <a:xfrm>
            <a:off x="5867400" y="6172200"/>
            <a:ext cx="32766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4" name="Slide Number Placeholder 3"/>
          <p:cNvSpPr>
            <a:spLocks noGrp="1"/>
          </p:cNvSpPr>
          <p:nvPr>
            <p:ph type="sldNum" sz="quarter" idx="12"/>
          </p:nvPr>
        </p:nvSpPr>
        <p:spPr>
          <a:xfrm>
            <a:off x="3962400" y="6208713"/>
            <a:ext cx="762000" cy="457200"/>
          </a:xfrm>
        </p:spPr>
        <p:txBody>
          <a:bodyPr/>
          <a:lstStyle/>
          <a:p>
            <a:pPr>
              <a:defRPr/>
            </a:pPr>
            <a:fld id="{B9C8F1DC-0F80-49D3-8F99-DBECB0187690}" type="slidenum">
              <a:rPr lang="en-US"/>
              <a:pPr>
                <a:defRPr/>
              </a:pPr>
              <a:t>92</a:t>
            </a:fld>
            <a:endParaRPr lang="en-US"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algn="ctr" eaLnBrk="1" hangingPunct="1"/>
            <a:r>
              <a:rPr lang="en-US" smtClean="0"/>
              <a:t>Thank You !</a:t>
            </a:r>
          </a:p>
        </p:txBody>
      </p:sp>
      <p:sp>
        <p:nvSpPr>
          <p:cNvPr id="102403" name="Footer Placeholder 7"/>
          <p:cNvSpPr>
            <a:spLocks noGrp="1"/>
          </p:cNvSpPr>
          <p:nvPr>
            <p:ph type="ftr" sz="quarter" idx="11"/>
          </p:nvPr>
        </p:nvSpPr>
        <p:spPr bwMode="auto">
          <a:xfrm>
            <a:off x="5943600" y="6172200"/>
            <a:ext cx="3200400" cy="457200"/>
          </a:xfrm>
          <a:noFill/>
          <a:ln>
            <a:miter lim="800000"/>
            <a:headEnd/>
            <a:tailEnd/>
          </a:ln>
        </p:spPr>
        <p:txBody>
          <a:bodyPr vert="horz" wrap="square" lIns="91440" tIns="45720" rIns="91440" bIns="45720" numCol="1" compatLnSpc="1">
            <a:prstTxWarp prst="textNoShape">
              <a:avLst/>
            </a:prstTxWarp>
          </a:bodyPr>
          <a:lstStyle/>
          <a:p>
            <a:r>
              <a:rPr lang="en-US" smtClean="0"/>
              <a:t>New PCS Training - July 27-29, 2011</a:t>
            </a:r>
          </a:p>
        </p:txBody>
      </p:sp>
      <p:sp>
        <p:nvSpPr>
          <p:cNvPr id="7" name="Slide Number Placeholder 6"/>
          <p:cNvSpPr>
            <a:spLocks noGrp="1"/>
          </p:cNvSpPr>
          <p:nvPr>
            <p:ph type="sldNum" sz="quarter" idx="12"/>
          </p:nvPr>
        </p:nvSpPr>
        <p:spPr>
          <a:xfrm>
            <a:off x="4267200" y="6210300"/>
            <a:ext cx="838200" cy="457200"/>
          </a:xfrm>
        </p:spPr>
        <p:txBody>
          <a:bodyPr/>
          <a:lstStyle/>
          <a:p>
            <a:pPr>
              <a:defRPr/>
            </a:pPr>
            <a:fld id="{047005BF-347B-4A5A-BEB2-47D86863E9FC}" type="slidenum">
              <a:rPr lang="en-US"/>
              <a:pPr>
                <a:defRPr/>
              </a:pPr>
              <a:t>93</a:t>
            </a:fld>
            <a:endParaRPr lang="en-US" dirty="0"/>
          </a:p>
        </p:txBody>
      </p:sp>
      <p:sp>
        <p:nvSpPr>
          <p:cNvPr id="102405" name="Rectangle 5"/>
          <p:cNvSpPr>
            <a:spLocks noGrp="1" noChangeArrowheads="1"/>
          </p:cNvSpPr>
          <p:nvPr>
            <p:ph sz="quarter" idx="1"/>
          </p:nvPr>
        </p:nvSpPr>
        <p:spPr/>
        <p:txBody>
          <a:bodyPr/>
          <a:lstStyle/>
          <a:p>
            <a:pPr eaLnBrk="1" hangingPunct="1"/>
            <a:endParaRPr lang="en-US" smtClean="0"/>
          </a:p>
          <a:p>
            <a:pPr eaLnBrk="1" hangingPunct="1"/>
            <a:endParaRPr lang="en-US" smtClean="0"/>
          </a:p>
          <a:p>
            <a:pPr algn="ctr" eaLnBrk="1" hangingPunct="1">
              <a:buFont typeface="Wingdings 2" pitchFamily="18" charset="2"/>
              <a:buNone/>
            </a:pPr>
            <a:r>
              <a:rPr lang="en-US" smtClean="0"/>
              <a:t>Safe Travels Home</a:t>
            </a:r>
          </a:p>
        </p:txBody>
      </p:sp>
      <p:pic>
        <p:nvPicPr>
          <p:cNvPr id="102406" name="Picture 7" descr="MCj02958320000[1]"/>
          <p:cNvPicPr>
            <a:picLocks noChangeAspect="1" noChangeArrowheads="1"/>
          </p:cNvPicPr>
          <p:nvPr/>
        </p:nvPicPr>
        <p:blipFill>
          <a:blip r:embed="rId3" cstate="print"/>
          <a:srcRect/>
          <a:stretch>
            <a:fillRect/>
          </a:stretch>
        </p:blipFill>
        <p:spPr bwMode="auto">
          <a:xfrm>
            <a:off x="6477000" y="3657600"/>
            <a:ext cx="1949450" cy="2008188"/>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6909</TotalTime>
  <Words>6320</Words>
  <Application>Microsoft Office PowerPoint</Application>
  <PresentationFormat>On-screen Show (4:3)</PresentationFormat>
  <Paragraphs>1044</Paragraphs>
  <Slides>94</Slides>
  <Notes>48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94</vt:i4>
      </vt:variant>
    </vt:vector>
  </HeadingPairs>
  <TitlesOfParts>
    <vt:vector size="102" baseType="lpstr">
      <vt:lpstr>Arial</vt:lpstr>
      <vt:lpstr>Franklin Gothic Book</vt:lpstr>
      <vt:lpstr>Perpetua</vt:lpstr>
      <vt:lpstr>Wingdings 2</vt:lpstr>
      <vt:lpstr>Calibri</vt:lpstr>
      <vt:lpstr>Wingdings</vt:lpstr>
      <vt:lpstr>Equity</vt:lpstr>
      <vt:lpstr>Acrobat Document</vt:lpstr>
      <vt:lpstr>Partnership &amp; Communications Specialist (PCS) Training</vt:lpstr>
      <vt:lpstr>Agenda</vt:lpstr>
      <vt:lpstr>National Office Staff</vt:lpstr>
      <vt:lpstr>PCS Facilitators</vt:lpstr>
      <vt:lpstr>Introduce Yourself</vt:lpstr>
      <vt:lpstr>Glossary of Acronyms </vt:lpstr>
      <vt:lpstr>Understanding the Role of the PCS</vt:lpstr>
      <vt:lpstr>PCS – Multiple Roles</vt:lpstr>
      <vt:lpstr>PCS Toolkit / Resources</vt:lpstr>
      <vt:lpstr>SMT Role</vt:lpstr>
      <vt:lpstr>PCS Role as part of the SMT</vt:lpstr>
      <vt:lpstr>Working with the SMT</vt:lpstr>
      <vt:lpstr>Work with SMT To Develop Plan</vt:lpstr>
      <vt:lpstr>PCS Calendar</vt:lpstr>
      <vt:lpstr>Your PCS Calendar</vt:lpstr>
      <vt:lpstr>Sample PCS Calendar</vt:lpstr>
      <vt:lpstr>Sample PCS Calendar</vt:lpstr>
      <vt:lpstr>How will we accomplish this?</vt:lpstr>
      <vt:lpstr>Partnerships &amp; Coalitions</vt:lpstr>
      <vt:lpstr>Partnerships and Coalitions</vt:lpstr>
      <vt:lpstr>A Look at Partnerships</vt:lpstr>
      <vt:lpstr>The Parts of a Great Partnership </vt:lpstr>
      <vt:lpstr>A Look at Partnerships</vt:lpstr>
      <vt:lpstr>A Look at Partnerships</vt:lpstr>
      <vt:lpstr>Examples of Successful Local Partnerships and Coalitions</vt:lpstr>
      <vt:lpstr>Discussion</vt:lpstr>
      <vt:lpstr>Local Funding Opportunities</vt:lpstr>
      <vt:lpstr>Why Companies Want to Fund Tax-Aide</vt:lpstr>
      <vt:lpstr>Ways to Meet Local Needs</vt:lpstr>
      <vt:lpstr>Donated Funds  </vt:lpstr>
      <vt:lpstr>In-kind donations</vt:lpstr>
      <vt:lpstr>Grant Opportunities</vt:lpstr>
      <vt:lpstr>How to Succeed with Grants</vt:lpstr>
      <vt:lpstr>What Stays Local?  What comes to the National Office?</vt:lpstr>
      <vt:lpstr>Volunteer Recruiting</vt:lpstr>
      <vt:lpstr>Volunteer Recruiting</vt:lpstr>
      <vt:lpstr>Multiple Channels</vt:lpstr>
      <vt:lpstr>National Recruiting Activities</vt:lpstr>
      <vt:lpstr>National Recruiting Activities</vt:lpstr>
      <vt:lpstr>National Office Efforts with  State programs </vt:lpstr>
      <vt:lpstr>AARP Brand Ads in National Magazines </vt:lpstr>
      <vt:lpstr>AARP’s Volunteer Effort:   Create the Good  www.createthegood.org </vt:lpstr>
      <vt:lpstr> PCS State and Local Activities</vt:lpstr>
      <vt:lpstr>Prospect to Counselor</vt:lpstr>
      <vt:lpstr>Slide 44</vt:lpstr>
      <vt:lpstr>Slide 45</vt:lpstr>
      <vt:lpstr>Slide 46</vt:lpstr>
      <vt:lpstr>Slide 47</vt:lpstr>
      <vt:lpstr>Communications and Publicity</vt:lpstr>
      <vt:lpstr>Communications / Publicity</vt:lpstr>
      <vt:lpstr>Develop a Media Plan</vt:lpstr>
      <vt:lpstr>Communications / Publicity</vt:lpstr>
      <vt:lpstr>Communication Building Block for a Successful Program</vt:lpstr>
      <vt:lpstr>AARP Foundation Tax-Aide Talking Points</vt:lpstr>
      <vt:lpstr>AARP Foundation Tax-Aide Talking Points</vt:lpstr>
      <vt:lpstr>AARP Foundation Boilerplate</vt:lpstr>
      <vt:lpstr>How We Communicate  the AARP Foundation Tax-Aide Message</vt:lpstr>
      <vt:lpstr>Others Who Can Help You</vt:lpstr>
      <vt:lpstr>Why Does a District Need a CC</vt:lpstr>
      <vt:lpstr>        The CC Challenge</vt:lpstr>
      <vt:lpstr>Local Use of Media</vt:lpstr>
      <vt:lpstr>How to Work With Your Local Media</vt:lpstr>
      <vt:lpstr>   The Basics:  The Five “W”s </vt:lpstr>
      <vt:lpstr>Newspapers</vt:lpstr>
      <vt:lpstr>Newspapers</vt:lpstr>
      <vt:lpstr>Telephone Interviews</vt:lpstr>
      <vt:lpstr>Newspapers</vt:lpstr>
      <vt:lpstr>Tips for a Good Newspaper Interview</vt:lpstr>
      <vt:lpstr>Watch Out for…</vt:lpstr>
      <vt:lpstr>Additional Tips for Radio</vt:lpstr>
      <vt:lpstr>Tips for a Good TV Interview</vt:lpstr>
      <vt:lpstr>Key Points for  a  Public Service Announcement</vt:lpstr>
      <vt:lpstr>Key Points for Announcement for Volunteer Recruitment</vt:lpstr>
      <vt:lpstr>Newsletters - Online &amp; Hard Copy</vt:lpstr>
      <vt:lpstr>Slide 74</vt:lpstr>
      <vt:lpstr>@Social Media</vt:lpstr>
      <vt:lpstr>Then and Now</vt:lpstr>
      <vt:lpstr>Slide 77</vt:lpstr>
      <vt:lpstr>Adult On-Line Activity</vt:lpstr>
      <vt:lpstr>Do our Clients use the Internet?</vt:lpstr>
      <vt:lpstr>Low-income households spend more time on the Internet than others, using it for e-mail, researching purchases, finding health information and reading news. They also find the Internet more useful [than others], giving them access to services they can't find elsewhere</vt:lpstr>
      <vt:lpstr>What Messages Resonate?</vt:lpstr>
      <vt:lpstr>Rules of the Road</vt:lpstr>
      <vt:lpstr>Social Media Plan Possibilities</vt:lpstr>
      <vt:lpstr>Working with AARP State Office</vt:lpstr>
      <vt:lpstr>Your AARP State Office</vt:lpstr>
      <vt:lpstr>How Can the AARP State Office Help Me?</vt:lpstr>
      <vt:lpstr>A Final Look at the Planning Calendar</vt:lpstr>
      <vt:lpstr> Review of PCS Role</vt:lpstr>
      <vt:lpstr>A Final Look</vt:lpstr>
      <vt:lpstr> My Goals for the Next Year Are: </vt:lpstr>
      <vt:lpstr>Sharing Your Goals</vt:lpstr>
      <vt:lpstr>Wrap Up / Adjourn</vt:lpstr>
      <vt:lpstr>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 Hershey</dc:creator>
  <cp:lastModifiedBy>tnoonan</cp:lastModifiedBy>
  <cp:revision>310</cp:revision>
  <dcterms:created xsi:type="dcterms:W3CDTF">2010-07-09T21:33:23Z</dcterms:created>
  <dcterms:modified xsi:type="dcterms:W3CDTF">2011-09-01T20:15:43Z</dcterms:modified>
</cp:coreProperties>
</file>